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Gotham" panose="020B0604020202020204" charset="0"/>
      <p:regular r:id="rId23"/>
    </p:embeddedFont>
    <p:embeddedFont>
      <p:font typeface="Gotham Bold" panose="020B0604020202020204" charset="0"/>
      <p:regular r:id="rId24"/>
    </p:embeddedFont>
    <p:embeddedFont>
      <p:font typeface="Gotham Bold Italics" panose="020B0604020202020204" charset="0"/>
      <p:regular r:id="rId25"/>
    </p:embeddedFont>
    <p:embeddedFont>
      <p:font typeface="Gotham Italics" panose="020B0604020202020204" charset="0"/>
      <p:regular r:id="rId26"/>
    </p:embeddedFont>
    <p:embeddedFont>
      <p:font typeface="League Spartan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91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10" Type="http://schemas.openxmlformats.org/officeDocument/2006/relationships/image" Target="../media/image2.svg"/><Relationship Id="rId4" Type="http://schemas.openxmlformats.org/officeDocument/2006/relationships/image" Target="../media/image12.png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sv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0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5606768"/>
            <a:ext cx="21333212" cy="19278541"/>
            <a:chOff x="0" y="0"/>
            <a:chExt cx="28444282" cy="2570472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5721160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13785050" y="0"/>
              <a:ext cx="14659232" cy="14659232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23582052" y="8689644"/>
              <a:ext cx="1261173" cy="315293"/>
            </a:xfrm>
            <a:custGeom>
              <a:avLst/>
              <a:gdLst/>
              <a:ahLst/>
              <a:cxnLst/>
              <a:rect l="l" t="t" r="r" b="b"/>
              <a:pathLst>
                <a:path w="1261173" h="315293">
                  <a:moveTo>
                    <a:pt x="0" y="0"/>
                  </a:moveTo>
                  <a:lnTo>
                    <a:pt x="1261174" y="0"/>
                  </a:lnTo>
                  <a:lnTo>
                    <a:pt x="1261174" y="315294"/>
                  </a:lnTo>
                  <a:lnTo>
                    <a:pt x="0" y="315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2772269" y="10078629"/>
              <a:ext cx="1323284" cy="1323284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095139" y="13405476"/>
              <a:ext cx="677544" cy="725074"/>
              <a:chOff x="0" y="0"/>
              <a:chExt cx="812800" cy="869819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095139" y="11618840"/>
              <a:ext cx="677544" cy="725074"/>
              <a:chOff x="0" y="0"/>
              <a:chExt cx="812800" cy="869819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3095139" y="14296695"/>
              <a:ext cx="677544" cy="725074"/>
              <a:chOff x="0" y="0"/>
              <a:chExt cx="812800" cy="869819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095139" y="12511005"/>
              <a:ext cx="677544" cy="725074"/>
              <a:chOff x="0" y="0"/>
              <a:chExt cx="812800" cy="869819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095139" y="16083331"/>
              <a:ext cx="677544" cy="725074"/>
              <a:chOff x="0" y="0"/>
              <a:chExt cx="812800" cy="86981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095139" y="15188861"/>
              <a:ext cx="677544" cy="725074"/>
              <a:chOff x="0" y="0"/>
              <a:chExt cx="812800" cy="869819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31" name="Group 31"/>
            <p:cNvGrpSpPr>
              <a:grpSpLocks noChangeAspect="1"/>
            </p:cNvGrpSpPr>
            <p:nvPr/>
          </p:nvGrpSpPr>
          <p:grpSpPr>
            <a:xfrm>
              <a:off x="18884901" y="6617439"/>
              <a:ext cx="8040748" cy="16081495"/>
              <a:chOff x="0" y="0"/>
              <a:chExt cx="3175000" cy="63500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3175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3175000" h="6350000">
                    <a:moveTo>
                      <a:pt x="0" y="3175000"/>
                    </a:moveTo>
                    <a:cubicBezTo>
                      <a:pt x="0" y="4928870"/>
                      <a:pt x="1421130" y="6350000"/>
                      <a:pt x="3175000" y="6350000"/>
                    </a:cubicBezTo>
                    <a:lnTo>
                      <a:pt x="3175000" y="0"/>
                    </a:lnTo>
                    <a:cubicBezTo>
                      <a:pt x="1421130" y="0"/>
                      <a:pt x="0" y="1421130"/>
                      <a:pt x="0" y="317500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73101" t="-20425" r="-377" b="-33965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5692113" y="14583032"/>
              <a:ext cx="12073752" cy="47191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96575" lvl="1" indent="-248288" algn="l">
                <a:lnSpc>
                  <a:spcPts val="3542"/>
                </a:lnSpc>
                <a:buFont typeface="Arial"/>
                <a:buChar char="•"/>
              </a:pPr>
              <a:r>
                <a:rPr lang="en-US" sz="2300" spc="-46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Actuario en Economía/ UBA - Argentina </a:t>
              </a:r>
            </a:p>
            <a:p>
              <a:pPr marL="496575" lvl="1" indent="-248288" algn="l">
                <a:lnSpc>
                  <a:spcPts val="3542"/>
                </a:lnSpc>
                <a:buFont typeface="Arial"/>
                <a:buChar char="•"/>
              </a:pPr>
              <a:r>
                <a:rPr lang="en-US" sz="2300" spc="-46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Magister en Cs. Actuariales y Financieras - España</a:t>
              </a:r>
            </a:p>
            <a:p>
              <a:pPr marL="496575" lvl="1" indent="-248288" algn="l">
                <a:lnSpc>
                  <a:spcPts val="3542"/>
                </a:lnSpc>
                <a:buFont typeface="Arial"/>
                <a:buChar char="•"/>
              </a:pPr>
              <a:r>
                <a:rPr lang="en-US" sz="2300" spc="-46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Postgrado en Business Analytics - Argentina UA</a:t>
              </a:r>
            </a:p>
            <a:p>
              <a:pPr marL="496575" lvl="1" indent="-248288" algn="l">
                <a:lnSpc>
                  <a:spcPts val="3542"/>
                </a:lnSpc>
                <a:buFont typeface="Arial"/>
                <a:buChar char="•"/>
              </a:pPr>
              <a:r>
                <a:rPr lang="en-US" sz="2300" spc="-46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25 años de experiencia en el mercado de América Latina</a:t>
              </a:r>
            </a:p>
            <a:p>
              <a:pPr marL="496575" lvl="1" indent="-248288" algn="l">
                <a:lnSpc>
                  <a:spcPts val="3542"/>
                </a:lnSpc>
                <a:buFont typeface="Arial"/>
                <a:buChar char="•"/>
              </a:pPr>
              <a:r>
                <a:rPr lang="en-US" sz="2300" spc="-46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Consultor Actuarial para multinacionales de seguros </a:t>
              </a:r>
            </a:p>
            <a:p>
              <a:pPr marL="496575" lvl="1" indent="-248288" algn="l">
                <a:lnSpc>
                  <a:spcPts val="3542"/>
                </a:lnSpc>
                <a:buFont typeface="Arial"/>
                <a:buChar char="•"/>
              </a:pPr>
              <a:r>
                <a:rPr lang="en-US" sz="2300" spc="-46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Miembro del Comité SOA para América Latina.</a:t>
              </a:r>
            </a:p>
            <a:p>
              <a:pPr marL="496575" lvl="1" indent="-248288" algn="l">
                <a:lnSpc>
                  <a:spcPts val="3542"/>
                </a:lnSpc>
                <a:buFont typeface="Arial"/>
                <a:buChar char="•"/>
              </a:pPr>
              <a:r>
                <a:rPr lang="en-US" sz="2300" spc="-46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Best Partner Award - SOA (4000 voluntarios)</a:t>
              </a:r>
            </a:p>
            <a:p>
              <a:pPr marL="496575" lvl="1" indent="-248288" algn="l">
                <a:lnSpc>
                  <a:spcPts val="3542"/>
                </a:lnSpc>
                <a:buFont typeface="Arial"/>
                <a:buChar char="•"/>
              </a:pPr>
              <a:r>
                <a:rPr lang="en-US" sz="2300" spc="-46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Ex Consejera Directiva CPCECABA - Argentina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>
              <a:off x="3095139" y="16973505"/>
              <a:ext cx="677544" cy="725074"/>
              <a:chOff x="0" y="0"/>
              <a:chExt cx="812800" cy="869819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095139" y="17863679"/>
              <a:ext cx="677544" cy="725074"/>
              <a:chOff x="0" y="0"/>
              <a:chExt cx="812800" cy="869819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 rot="3945801">
              <a:off x="17655539" y="18309690"/>
              <a:ext cx="6368537" cy="6368537"/>
              <a:chOff x="0" y="0"/>
              <a:chExt cx="812800" cy="81280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3" name="Freeform 43"/>
            <p:cNvSpPr/>
            <p:nvPr/>
          </p:nvSpPr>
          <p:spPr>
            <a:xfrm rot="3945801">
              <a:off x="18039588" y="17014409"/>
              <a:ext cx="2102871" cy="4324696"/>
            </a:xfrm>
            <a:custGeom>
              <a:avLst/>
              <a:gdLst/>
              <a:ahLst/>
              <a:cxnLst/>
              <a:rect l="l" t="t" r="r" b="b"/>
              <a:pathLst>
                <a:path w="2102871" h="4324696">
                  <a:moveTo>
                    <a:pt x="0" y="0"/>
                  </a:moveTo>
                  <a:lnTo>
                    <a:pt x="2102871" y="0"/>
                  </a:lnTo>
                  <a:lnTo>
                    <a:pt x="2102871" y="4324696"/>
                  </a:lnTo>
                  <a:lnTo>
                    <a:pt x="0" y="432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r="-2048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5692113" y="7895818"/>
              <a:ext cx="3793308" cy="1509711"/>
            </a:xfrm>
            <a:custGeom>
              <a:avLst/>
              <a:gdLst/>
              <a:ahLst/>
              <a:cxnLst/>
              <a:rect l="l" t="t" r="r" b="b"/>
              <a:pathLst>
                <a:path w="3793308" h="1509711">
                  <a:moveTo>
                    <a:pt x="0" y="0"/>
                  </a:moveTo>
                  <a:lnTo>
                    <a:pt x="3793308" y="0"/>
                  </a:lnTo>
                  <a:lnTo>
                    <a:pt x="3793308" y="1509711"/>
                  </a:lnTo>
                  <a:lnTo>
                    <a:pt x="0" y="1509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692113" y="9748429"/>
              <a:ext cx="8970449" cy="28516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266"/>
                </a:lnSpc>
              </a:pPr>
              <a:r>
                <a:rPr lang="en-US" sz="15738" b="1" spc="786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Hola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864144" y="12989467"/>
              <a:ext cx="8798418" cy="7653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858"/>
                </a:lnSpc>
              </a:pPr>
              <a:r>
                <a:rPr lang="en-US" sz="347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Soy Carla Parodi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6376720"/>
            <a:ext cx="29251355" cy="18466362"/>
            <a:chOff x="0" y="0"/>
            <a:chExt cx="39001807" cy="24621816"/>
          </a:xfrm>
        </p:grpSpPr>
        <p:grpSp>
          <p:nvGrpSpPr>
            <p:cNvPr id="3" name="Group 3"/>
            <p:cNvGrpSpPr/>
            <p:nvPr/>
          </p:nvGrpSpPr>
          <p:grpSpPr>
            <a:xfrm>
              <a:off x="21997219" y="0"/>
              <a:ext cx="17004588" cy="17004588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61950" cap="sq">
                <a:solidFill>
                  <a:srgbClr val="890687">
                    <a:alpha val="25882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0" y="6747763"/>
              <a:ext cx="4666225" cy="17874053"/>
              <a:chOff x="0" y="0"/>
              <a:chExt cx="212191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4543070" y="9365881"/>
              <a:ext cx="1261173" cy="315293"/>
            </a:xfrm>
            <a:custGeom>
              <a:avLst/>
              <a:gdLst/>
              <a:ahLst/>
              <a:cxnLst/>
              <a:rect l="l" t="t" r="r" b="b"/>
              <a:pathLst>
                <a:path w="1261173" h="315293">
                  <a:moveTo>
                    <a:pt x="0" y="0"/>
                  </a:moveTo>
                  <a:lnTo>
                    <a:pt x="1261173" y="0"/>
                  </a:lnTo>
                  <a:lnTo>
                    <a:pt x="1261173" y="315294"/>
                  </a:lnTo>
                  <a:lnTo>
                    <a:pt x="0" y="315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2776635" y="12033109"/>
              <a:ext cx="1323284" cy="1323284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099505" y="14406688"/>
              <a:ext cx="677544" cy="725074"/>
              <a:chOff x="0" y="0"/>
              <a:chExt cx="812800" cy="869819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099505" y="11145425"/>
              <a:ext cx="677544" cy="725074"/>
              <a:chOff x="0" y="0"/>
              <a:chExt cx="812800" cy="869819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3099505" y="15294372"/>
              <a:ext cx="677544" cy="725074"/>
              <a:chOff x="0" y="0"/>
              <a:chExt cx="812800" cy="869819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099505" y="13519004"/>
              <a:ext cx="677544" cy="725074"/>
              <a:chOff x="0" y="0"/>
              <a:chExt cx="812800" cy="869819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099505" y="17069741"/>
              <a:ext cx="677544" cy="725074"/>
              <a:chOff x="0" y="0"/>
              <a:chExt cx="812800" cy="86981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099505" y="16182056"/>
              <a:ext cx="677544" cy="725074"/>
              <a:chOff x="0" y="0"/>
              <a:chExt cx="812800" cy="869819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099505" y="17959914"/>
              <a:ext cx="677544" cy="725074"/>
              <a:chOff x="0" y="0"/>
              <a:chExt cx="812800" cy="869819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099505" y="18850088"/>
              <a:ext cx="677544" cy="725074"/>
              <a:chOff x="0" y="0"/>
              <a:chExt cx="812800" cy="869819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2792367" y="8958269"/>
              <a:ext cx="2840544" cy="1130518"/>
            </a:xfrm>
            <a:custGeom>
              <a:avLst/>
              <a:gdLst/>
              <a:ahLst/>
              <a:cxnLst/>
              <a:rect l="l" t="t" r="r" b="b"/>
              <a:pathLst>
                <a:path w="2840544" h="1130518">
                  <a:moveTo>
                    <a:pt x="0" y="0"/>
                  </a:moveTo>
                  <a:lnTo>
                    <a:pt x="2840544" y="0"/>
                  </a:lnTo>
                  <a:lnTo>
                    <a:pt x="2840544" y="1130518"/>
                  </a:lnTo>
                  <a:lnTo>
                    <a:pt x="0" y="1130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21807395" y="17432278"/>
              <a:ext cx="3574276" cy="4236179"/>
            </a:xfrm>
            <a:custGeom>
              <a:avLst/>
              <a:gdLst/>
              <a:ahLst/>
              <a:cxnLst/>
              <a:rect l="l" t="t" r="r" b="b"/>
              <a:pathLst>
                <a:path w="3574276" h="4236179">
                  <a:moveTo>
                    <a:pt x="0" y="0"/>
                  </a:moveTo>
                  <a:lnTo>
                    <a:pt x="3574276" y="0"/>
                  </a:lnTo>
                  <a:lnTo>
                    <a:pt x="3574276" y="4236178"/>
                  </a:lnTo>
                  <a:lnTo>
                    <a:pt x="0" y="4236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13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173657" y="10079262"/>
              <a:ext cx="11875605" cy="1428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059"/>
                </a:lnSpc>
              </a:pPr>
              <a:r>
                <a:rPr lang="en-US" sz="6471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Juegos de Lotería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173657" y="14598947"/>
              <a:ext cx="7998733" cy="542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Antigua China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173657" y="15389090"/>
              <a:ext cx="9212551" cy="2272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00"/>
                </a:lnSpc>
                <a:spcBef>
                  <a:spcPct val="0"/>
                </a:spcBef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Los primeros registros de juegos de lotería se encuentran en China durante la Dinastía Han (205-187 a.C.). Se cree que las primeras loterías fueron utilizadas para financiar proyectos importantes, como la Gran Muralla China.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173657" y="11589804"/>
              <a:ext cx="7998733" cy="523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39"/>
                </a:lnSpc>
              </a:pPr>
              <a:r>
                <a:rPr lang="en-US" sz="2399" b="1" spc="59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un poco de historia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173657" y="12621480"/>
              <a:ext cx="17389819" cy="13586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00"/>
                </a:lnSpc>
                <a:spcBef>
                  <a:spcPct val="0"/>
                </a:spcBef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Los juegos de lotería tienen una larga historia que se remonta a miles de años, con orígenes en diversas culturas antiguas. Inicialmente comenzaron como un </a:t>
              </a:r>
              <a:r>
                <a:rPr lang="en-US" sz="2000" b="1" spc="50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pasatiempo</a:t>
              </a: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 con fines religiosos o de caridad y con el tiempo se han convertido en una </a:t>
              </a:r>
              <a:r>
                <a:rPr lang="en-US" sz="2000" b="1" spc="50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gran industria global</a:t>
              </a: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. 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221377" y="18152173"/>
              <a:ext cx="8716523" cy="542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Antigua Roma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173657" y="18936441"/>
              <a:ext cx="9212551" cy="18157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00"/>
                </a:lnSpc>
                <a:spcBef>
                  <a:spcPct val="0"/>
                </a:spcBef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Estos juegos eran organizados por el estado y, a menudo, los fondos recaudados se destinaban a proyectos de infraestructura, como caminos y acueductos.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5068363" y="14598947"/>
              <a:ext cx="7998733" cy="542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Edad Media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5024572" y="15389090"/>
              <a:ext cx="9188067" cy="2272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00"/>
                </a:lnSpc>
                <a:spcBef>
                  <a:spcPct val="0"/>
                </a:spcBef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Durante el siglo XV, en Europa, se popularizaron los juegos de lotería en países como Bélgica, Francia y los Países Bajos, donde los fondos ayudaban a financiar el desarrollo de ciudades, catedrales y obras públicas.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5068363" y="18152173"/>
              <a:ext cx="7998733" cy="542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Europa Medieval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5128137" y="18936441"/>
              <a:ext cx="9424969" cy="2272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00"/>
                </a:lnSpc>
                <a:spcBef>
                  <a:spcPct val="0"/>
                </a:spcBef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Italia fue una de las primeras naciones en tener una lotería estatal organizada, llamada "Il Gioco del Lotto d'Italia" en 1530. Se extendió rápidamente a España, donde la "Lotería Nacional" fue establecida en 1763 y sigue activa hasta hoy.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1315898"/>
            <a:ext cx="20025277" cy="13405540"/>
            <a:chOff x="0" y="0"/>
            <a:chExt cx="26700369" cy="17874053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776635" y="5285347"/>
              <a:ext cx="1323284" cy="132328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099505" y="7658925"/>
              <a:ext cx="677544" cy="725074"/>
              <a:chOff x="0" y="0"/>
              <a:chExt cx="812800" cy="86981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099505" y="4397662"/>
              <a:ext cx="677544" cy="725074"/>
              <a:chOff x="0" y="0"/>
              <a:chExt cx="812800" cy="8698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099505" y="8546609"/>
              <a:ext cx="677544" cy="725074"/>
              <a:chOff x="0" y="0"/>
              <a:chExt cx="812800" cy="86981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099505" y="6771241"/>
              <a:ext cx="677544" cy="725074"/>
              <a:chOff x="0" y="0"/>
              <a:chExt cx="812800" cy="8698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099505" y="10321978"/>
              <a:ext cx="677544" cy="725074"/>
              <a:chOff x="0" y="0"/>
              <a:chExt cx="812800" cy="86981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099505" y="9434294"/>
              <a:ext cx="677544" cy="725074"/>
              <a:chOff x="0" y="0"/>
              <a:chExt cx="812800" cy="8698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099505" y="11212152"/>
              <a:ext cx="677544" cy="725074"/>
              <a:chOff x="0" y="0"/>
              <a:chExt cx="812800" cy="86981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099505" y="12102326"/>
              <a:ext cx="677544" cy="725074"/>
              <a:chOff x="0" y="0"/>
              <a:chExt cx="812800" cy="86981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8981469" y="9335978"/>
              <a:ext cx="3422148" cy="3422148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69377" y="0"/>
                    </a:moveTo>
                    <a:lnTo>
                      <a:pt x="743423" y="0"/>
                    </a:lnTo>
                    <a:cubicBezTo>
                      <a:pt x="781739" y="0"/>
                      <a:pt x="812800" y="31061"/>
                      <a:pt x="812800" y="69377"/>
                    </a:cubicBezTo>
                    <a:lnTo>
                      <a:pt x="812800" y="743423"/>
                    </a:lnTo>
                    <a:cubicBezTo>
                      <a:pt x="812800" y="781739"/>
                      <a:pt x="781739" y="812800"/>
                      <a:pt x="743423" y="812800"/>
                    </a:cubicBezTo>
                    <a:lnTo>
                      <a:pt x="69377" y="812800"/>
                    </a:lnTo>
                    <a:cubicBezTo>
                      <a:pt x="31061" y="812800"/>
                      <a:pt x="0" y="781739"/>
                      <a:pt x="0" y="743423"/>
                    </a:cubicBezTo>
                    <a:lnTo>
                      <a:pt x="0" y="69377"/>
                    </a:lnTo>
                    <a:cubicBezTo>
                      <a:pt x="0" y="31061"/>
                      <a:pt x="31061" y="0"/>
                      <a:pt x="69377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t="-37877" b="-12215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21655317" y="11047052"/>
              <a:ext cx="3187909" cy="3187909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4475" y="0"/>
                    </a:moveTo>
                    <a:lnTo>
                      <a:pt x="738325" y="0"/>
                    </a:lnTo>
                    <a:cubicBezTo>
                      <a:pt x="758077" y="0"/>
                      <a:pt x="777020" y="7846"/>
                      <a:pt x="790987" y="21813"/>
                    </a:cubicBezTo>
                    <a:cubicBezTo>
                      <a:pt x="804954" y="35780"/>
                      <a:pt x="812800" y="54723"/>
                      <a:pt x="812800" y="74475"/>
                    </a:cubicBezTo>
                    <a:lnTo>
                      <a:pt x="812800" y="738325"/>
                    </a:lnTo>
                    <a:cubicBezTo>
                      <a:pt x="812800" y="758077"/>
                      <a:pt x="804954" y="777020"/>
                      <a:pt x="790987" y="790987"/>
                    </a:cubicBezTo>
                    <a:cubicBezTo>
                      <a:pt x="777020" y="804954"/>
                      <a:pt x="758077" y="812800"/>
                      <a:pt x="738325" y="812800"/>
                    </a:cubicBezTo>
                    <a:lnTo>
                      <a:pt x="74475" y="812800"/>
                    </a:lnTo>
                    <a:cubicBezTo>
                      <a:pt x="54723" y="812800"/>
                      <a:pt x="35780" y="804954"/>
                      <a:pt x="21813" y="790987"/>
                    </a:cubicBezTo>
                    <a:cubicBezTo>
                      <a:pt x="7846" y="777020"/>
                      <a:pt x="0" y="758077"/>
                      <a:pt x="0" y="738325"/>
                    </a:cubicBezTo>
                    <a:lnTo>
                      <a:pt x="0" y="74475"/>
                    </a:lnTo>
                    <a:cubicBezTo>
                      <a:pt x="0" y="54723"/>
                      <a:pt x="7846" y="35780"/>
                      <a:pt x="21813" y="21813"/>
                    </a:cubicBezTo>
                    <a:cubicBezTo>
                      <a:pt x="35780" y="7846"/>
                      <a:pt x="54723" y="0"/>
                      <a:pt x="74475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15441" r="-47058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7" name="Freeform 37"/>
            <p:cNvSpPr/>
            <p:nvPr/>
          </p:nvSpPr>
          <p:spPr>
            <a:xfrm rot="1164076">
              <a:off x="21040022" y="2955548"/>
              <a:ext cx="4887884" cy="5486400"/>
            </a:xfrm>
            <a:custGeom>
              <a:avLst/>
              <a:gdLst/>
              <a:ahLst/>
              <a:cxnLst/>
              <a:rect l="l" t="t" r="r" b="b"/>
              <a:pathLst>
                <a:path w="4887884" h="5486400">
                  <a:moveTo>
                    <a:pt x="0" y="0"/>
                  </a:moveTo>
                  <a:lnTo>
                    <a:pt x="4887884" y="0"/>
                  </a:lnTo>
                  <a:lnTo>
                    <a:pt x="488788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17049261" y="4397662"/>
              <a:ext cx="3643282" cy="4292526"/>
            </a:xfrm>
            <a:custGeom>
              <a:avLst/>
              <a:gdLst/>
              <a:ahLst/>
              <a:cxnLst/>
              <a:rect l="l" t="t" r="r" b="b"/>
              <a:pathLst>
                <a:path w="3643282" h="4292526">
                  <a:moveTo>
                    <a:pt x="0" y="0"/>
                  </a:moveTo>
                  <a:lnTo>
                    <a:pt x="3643282" y="0"/>
                  </a:lnTo>
                  <a:lnTo>
                    <a:pt x="3643282" y="4292527"/>
                  </a:lnTo>
                  <a:lnTo>
                    <a:pt x="0" y="42925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44999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173657" y="3331499"/>
              <a:ext cx="11875605" cy="1428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059"/>
                </a:lnSpc>
              </a:pPr>
              <a:r>
                <a:rPr lang="en-US" sz="6471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Juegos de Lotería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173657" y="4842041"/>
              <a:ext cx="15528554" cy="523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39"/>
                </a:lnSpc>
              </a:pPr>
              <a:r>
                <a:rPr lang="en-US" sz="2399" b="1" spc="59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 y luego que sucedió?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173657" y="6748331"/>
              <a:ext cx="11110437" cy="3644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Los juegos de lotería se expandieron rápidamente en Europa y América. Al ser una fuente de ingresos significativa, muchos gobiernos empezaron a legalizar y regular estos juegos. </a:t>
              </a:r>
            </a:p>
            <a:p>
              <a:pPr algn="l">
                <a:lnSpc>
                  <a:spcPts val="2700"/>
                </a:lnSpc>
              </a:pPr>
              <a:endParaRPr lang="en-US" sz="2000" spc="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En Estados Unidos, las loterías eran populares en las primeras colonias y ayudaron a financiar varias universidades, como </a:t>
              </a:r>
              <a:r>
                <a:rPr lang="en-US" sz="2000" b="1" spc="50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Harvard y Yale.</a:t>
              </a: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 </a:t>
              </a:r>
            </a:p>
            <a:p>
              <a:pPr algn="l">
                <a:lnSpc>
                  <a:spcPts val="2700"/>
                </a:lnSpc>
              </a:pPr>
              <a:endParaRPr lang="en-US" sz="2000" spc="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173657" y="6065663"/>
              <a:ext cx="7998733" cy="542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Siglo XVIII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173657" y="11536589"/>
              <a:ext cx="10892970" cy="31871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Muchas de estas actividades </a:t>
              </a:r>
              <a:r>
                <a:rPr lang="en-US" sz="2000" b="1" spc="50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se prohibieron</a:t>
              </a: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 debido a escándalos y a la percepción de </a:t>
              </a:r>
              <a:r>
                <a:rPr lang="en-US" sz="2000" b="1" spc="50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corrupción</a:t>
              </a: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, lo que llevó a una pausa en su desarrollo.</a:t>
              </a:r>
            </a:p>
            <a:p>
              <a:pPr algn="l">
                <a:lnSpc>
                  <a:spcPts val="2700"/>
                </a:lnSpc>
              </a:pPr>
              <a:endParaRPr lang="en-US" sz="2000" spc="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marL="0" lvl="0" indent="0" algn="l">
                <a:lnSpc>
                  <a:spcPts val="2700"/>
                </a:lnSpc>
                <a:spcBef>
                  <a:spcPct val="0"/>
                </a:spcBef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En el siglo XX, los gobiernos comenzaron a organizar loterías estatales para financiar proyectos sociales sin necesidad de aumentar los impuestos.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173657" y="10833066"/>
              <a:ext cx="7998733" cy="542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Siglo XIX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22792367" y="2210506"/>
              <a:ext cx="2840544" cy="1130518"/>
            </a:xfrm>
            <a:custGeom>
              <a:avLst/>
              <a:gdLst/>
              <a:ahLst/>
              <a:cxnLst/>
              <a:rect l="l" t="t" r="r" b="b"/>
              <a:pathLst>
                <a:path w="2840544" h="1130518">
                  <a:moveTo>
                    <a:pt x="0" y="0"/>
                  </a:moveTo>
                  <a:lnTo>
                    <a:pt x="2840544" y="0"/>
                  </a:lnTo>
                  <a:lnTo>
                    <a:pt x="2840544" y="1130518"/>
                  </a:lnTo>
                  <a:lnTo>
                    <a:pt x="0" y="1130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4543070" y="2618118"/>
              <a:ext cx="1261173" cy="315293"/>
            </a:xfrm>
            <a:custGeom>
              <a:avLst/>
              <a:gdLst/>
              <a:ahLst/>
              <a:cxnLst/>
              <a:rect l="l" t="t" r="r" b="b"/>
              <a:pathLst>
                <a:path w="1261173" h="315293">
                  <a:moveTo>
                    <a:pt x="0" y="0"/>
                  </a:moveTo>
                  <a:lnTo>
                    <a:pt x="1261173" y="0"/>
                  </a:lnTo>
                  <a:lnTo>
                    <a:pt x="1261173" y="315294"/>
                  </a:lnTo>
                  <a:lnTo>
                    <a:pt x="0" y="315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6376720"/>
            <a:ext cx="29251355" cy="18466362"/>
            <a:chOff x="0" y="0"/>
            <a:chExt cx="39001807" cy="24621816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6747763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776635" y="12033109"/>
              <a:ext cx="1323284" cy="132328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099505" y="14406688"/>
              <a:ext cx="677544" cy="725074"/>
              <a:chOff x="0" y="0"/>
              <a:chExt cx="812800" cy="86981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099505" y="11145425"/>
              <a:ext cx="677544" cy="725074"/>
              <a:chOff x="0" y="0"/>
              <a:chExt cx="812800" cy="8698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099505" y="15294372"/>
              <a:ext cx="677544" cy="725074"/>
              <a:chOff x="0" y="0"/>
              <a:chExt cx="812800" cy="86981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099505" y="13519004"/>
              <a:ext cx="677544" cy="725074"/>
              <a:chOff x="0" y="0"/>
              <a:chExt cx="812800" cy="8698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099505" y="17069741"/>
              <a:ext cx="677544" cy="725074"/>
              <a:chOff x="0" y="0"/>
              <a:chExt cx="812800" cy="86981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099505" y="16182056"/>
              <a:ext cx="677544" cy="725074"/>
              <a:chOff x="0" y="0"/>
              <a:chExt cx="812800" cy="8698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099505" y="17959914"/>
              <a:ext cx="677544" cy="725074"/>
              <a:chOff x="0" y="0"/>
              <a:chExt cx="812800" cy="86981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099505" y="18850088"/>
              <a:ext cx="677544" cy="725074"/>
              <a:chOff x="0" y="0"/>
              <a:chExt cx="812800" cy="86981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5173657" y="10079262"/>
              <a:ext cx="11875605" cy="1428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059"/>
                </a:lnSpc>
              </a:pPr>
              <a:r>
                <a:rPr lang="en-US" sz="6471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Juegos de Lotería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5173657" y="11589804"/>
              <a:ext cx="15528554" cy="523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39"/>
                </a:lnSpc>
              </a:pPr>
              <a:r>
                <a:rPr lang="en-US" sz="2399" b="1" spc="59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en nuestros dias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173657" y="12502254"/>
              <a:ext cx="19669569" cy="35785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La industria global de la lotería genera una recaudación impresionante cada año, alcanzando alrededor de </a:t>
              </a:r>
              <a:r>
                <a:rPr lang="en-US" sz="2499" b="1" spc="62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$400 mil millones de dólares </a:t>
              </a: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en ventas anuales.</a:t>
              </a:r>
            </a:p>
            <a:p>
              <a:pPr algn="l">
                <a:lnSpc>
                  <a:spcPts val="3374"/>
                </a:lnSpc>
              </a:pPr>
              <a:endParaRPr lang="en-US" sz="2499" b="1" spc="62">
                <a:solidFill>
                  <a:srgbClr val="191919"/>
                </a:solidFill>
                <a:latin typeface="Gotham Bold"/>
                <a:ea typeface="Gotham Bold"/>
                <a:cs typeface="Gotham Bold"/>
                <a:sym typeface="Gotham Bold"/>
              </a:endParaRPr>
            </a:p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Es una de las más grandes industrias en el ámbito de los juegos de azar, con regulaciones estrictas en la mayoría de los países.</a:t>
              </a:r>
            </a:p>
            <a:p>
              <a:pPr algn="l">
                <a:lnSpc>
                  <a:spcPts val="1485"/>
                </a:lnSpc>
              </a:pPr>
              <a:endParaRPr lang="en-US" sz="2499" b="1" spc="62">
                <a:solidFill>
                  <a:srgbClr val="191919"/>
                </a:solidFill>
                <a:latin typeface="Gotham Bold"/>
                <a:ea typeface="Gotham Bold"/>
                <a:cs typeface="Gotham Bold"/>
                <a:sym typeface="Gotham Bold"/>
              </a:endParaRPr>
            </a:p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Actualmente: </a:t>
              </a:r>
            </a:p>
          </p:txBody>
        </p:sp>
        <p:grpSp>
          <p:nvGrpSpPr>
            <p:cNvPr id="36" name="Group 36"/>
            <p:cNvGrpSpPr/>
            <p:nvPr/>
          </p:nvGrpSpPr>
          <p:grpSpPr>
            <a:xfrm>
              <a:off x="21997219" y="0"/>
              <a:ext cx="17004588" cy="17004588"/>
              <a:chOff x="0" y="0"/>
              <a:chExt cx="812800" cy="81280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61950" cap="sq">
                <a:solidFill>
                  <a:srgbClr val="890687">
                    <a:alpha val="25882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9" name="Freeform 39"/>
            <p:cNvSpPr/>
            <p:nvPr/>
          </p:nvSpPr>
          <p:spPr>
            <a:xfrm>
              <a:off x="22792367" y="8958269"/>
              <a:ext cx="2840544" cy="1130518"/>
            </a:xfrm>
            <a:custGeom>
              <a:avLst/>
              <a:gdLst/>
              <a:ahLst/>
              <a:cxnLst/>
              <a:rect l="l" t="t" r="r" b="b"/>
              <a:pathLst>
                <a:path w="2840544" h="1130518">
                  <a:moveTo>
                    <a:pt x="0" y="0"/>
                  </a:moveTo>
                  <a:lnTo>
                    <a:pt x="2840544" y="0"/>
                  </a:lnTo>
                  <a:lnTo>
                    <a:pt x="2840544" y="1130518"/>
                  </a:lnTo>
                  <a:lnTo>
                    <a:pt x="0" y="1130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4543070" y="9365881"/>
              <a:ext cx="1261173" cy="315293"/>
            </a:xfrm>
            <a:custGeom>
              <a:avLst/>
              <a:gdLst/>
              <a:ahLst/>
              <a:cxnLst/>
              <a:rect l="l" t="t" r="r" b="b"/>
              <a:pathLst>
                <a:path w="1261173" h="315293">
                  <a:moveTo>
                    <a:pt x="0" y="0"/>
                  </a:moveTo>
                  <a:lnTo>
                    <a:pt x="1261173" y="0"/>
                  </a:lnTo>
                  <a:lnTo>
                    <a:pt x="1261173" y="315294"/>
                  </a:lnTo>
                  <a:lnTo>
                    <a:pt x="0" y="315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173657" y="16553855"/>
              <a:ext cx="7764277" cy="11018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Siguen existiendo Loterias Estatales 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173657" y="17825978"/>
              <a:ext cx="8217368" cy="2730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00"/>
                </a:lnSpc>
                <a:spcBef>
                  <a:spcPct val="0"/>
                </a:spcBef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En muchos países, las loterías son gestionadas por el estado y los fondos se destinan a proyectos sociales, educativos, de salud y de infraestructura. Ejemplos de esto son la Powerball y la Mega Millions en Estados Unidos, y la Lotería Nacional en España. </a:t>
              </a:r>
              <a:r>
                <a:rPr lang="en-US" sz="2000" b="1" spc="50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(*)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5630674" y="16553855"/>
              <a:ext cx="7989295" cy="11018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Innovación tecnológica &amp; Diversidad de Juegos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5630674" y="17756714"/>
              <a:ext cx="8880983" cy="4101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Con internet, es posible comprar boletos en línea y participar en sorteos internacionales, lo que ha aumentado enormemente la penetración.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Sorteos tradicionales, 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Raspaditas, 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Juegos de pozos acumulados, 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Juegos de Loto,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Rentas de por vida,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otros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6376720"/>
            <a:ext cx="29251355" cy="18811141"/>
            <a:chOff x="0" y="0"/>
            <a:chExt cx="39001807" cy="25081522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6747763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776635" y="12923283"/>
              <a:ext cx="1323284" cy="132328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099505" y="14406688"/>
              <a:ext cx="677544" cy="725074"/>
              <a:chOff x="0" y="0"/>
              <a:chExt cx="812800" cy="86981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099505" y="11145425"/>
              <a:ext cx="677544" cy="725074"/>
              <a:chOff x="0" y="0"/>
              <a:chExt cx="812800" cy="8698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099505" y="15294372"/>
              <a:ext cx="677544" cy="725074"/>
              <a:chOff x="0" y="0"/>
              <a:chExt cx="812800" cy="86981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099505" y="12033109"/>
              <a:ext cx="677544" cy="725074"/>
              <a:chOff x="0" y="0"/>
              <a:chExt cx="812800" cy="8698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099505" y="17069741"/>
              <a:ext cx="677544" cy="725074"/>
              <a:chOff x="0" y="0"/>
              <a:chExt cx="812800" cy="86981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099505" y="16182056"/>
              <a:ext cx="677544" cy="725074"/>
              <a:chOff x="0" y="0"/>
              <a:chExt cx="812800" cy="8698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099505" y="17959914"/>
              <a:ext cx="677544" cy="725074"/>
              <a:chOff x="0" y="0"/>
              <a:chExt cx="812800" cy="86981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099505" y="18850088"/>
              <a:ext cx="677544" cy="725074"/>
              <a:chOff x="0" y="0"/>
              <a:chExt cx="812800" cy="86981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23750120" y="20152110"/>
              <a:ext cx="4929412" cy="4929412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1997219" y="0"/>
              <a:ext cx="17004588" cy="17004588"/>
              <a:chOff x="0" y="0"/>
              <a:chExt cx="812800" cy="81280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61950" cap="sq">
                <a:solidFill>
                  <a:srgbClr val="890687">
                    <a:alpha val="25882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5173657" y="13078659"/>
              <a:ext cx="6951183" cy="6336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0"/>
                </a:lnSpc>
              </a:pPr>
              <a:r>
                <a:rPr lang="en-US" sz="285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Entidades Estatales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5173657" y="14423545"/>
              <a:ext cx="6196140" cy="5486400"/>
            </a:xfrm>
            <a:custGeom>
              <a:avLst/>
              <a:gdLst/>
              <a:ahLst/>
              <a:cxnLst/>
              <a:rect l="l" t="t" r="r" b="b"/>
              <a:pathLst>
                <a:path w="6196140" h="5486400">
                  <a:moveTo>
                    <a:pt x="0" y="0"/>
                  </a:moveTo>
                  <a:lnTo>
                    <a:pt x="6196139" y="0"/>
                  </a:lnTo>
                  <a:lnTo>
                    <a:pt x="6196139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361250" y="14993422"/>
              <a:ext cx="6951183" cy="589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10"/>
                </a:lnSpc>
              </a:pPr>
              <a:r>
                <a:rPr lang="en-US" sz="265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Premios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361250" y="16738802"/>
              <a:ext cx="3137803" cy="845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85"/>
                </a:lnSpc>
              </a:pPr>
              <a:r>
                <a:rPr lang="en-US" sz="265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Gob. Causas Sociales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361250" y="18615323"/>
              <a:ext cx="4333875" cy="845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85"/>
                </a:lnSpc>
              </a:pPr>
              <a:r>
                <a:rPr lang="en-US" sz="265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Operación</a:t>
              </a:r>
            </a:p>
            <a:p>
              <a:pPr algn="l">
                <a:lnSpc>
                  <a:spcPts val="2385"/>
                </a:lnSpc>
              </a:pPr>
              <a:r>
                <a:rPr lang="en-US" sz="265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Administración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752866" y="14682269"/>
              <a:ext cx="1324205" cy="12119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10"/>
                </a:lnSpc>
              </a:pPr>
              <a:r>
                <a:rPr lang="en-US" sz="2650" b="1">
                  <a:solidFill>
                    <a:srgbClr val="FFFFFE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50%-</a:t>
              </a:r>
            </a:p>
            <a:p>
              <a:pPr algn="l">
                <a:lnSpc>
                  <a:spcPts val="3710"/>
                </a:lnSpc>
              </a:pPr>
              <a:r>
                <a:rPr lang="en-US" sz="2650" b="1">
                  <a:solidFill>
                    <a:srgbClr val="FFFFFE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60%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752866" y="16532172"/>
              <a:ext cx="1324205" cy="12119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10"/>
                </a:lnSpc>
              </a:pPr>
              <a:r>
                <a:rPr lang="en-US" sz="2650" b="1">
                  <a:solidFill>
                    <a:srgbClr val="FFFFFE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20%-</a:t>
              </a:r>
            </a:p>
            <a:p>
              <a:pPr algn="l">
                <a:lnSpc>
                  <a:spcPts val="3710"/>
                </a:lnSpc>
              </a:pPr>
              <a:r>
                <a:rPr lang="en-US" sz="2650" b="1">
                  <a:solidFill>
                    <a:srgbClr val="FFFFFE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30%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752866" y="18472956"/>
              <a:ext cx="1324205" cy="12119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10"/>
                </a:lnSpc>
              </a:pPr>
              <a:r>
                <a:rPr lang="en-US" sz="2650" b="1">
                  <a:solidFill>
                    <a:srgbClr val="FFFFFE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10%-</a:t>
              </a:r>
            </a:p>
            <a:p>
              <a:pPr algn="l">
                <a:lnSpc>
                  <a:spcPts val="3710"/>
                </a:lnSpc>
              </a:pPr>
              <a:r>
                <a:rPr lang="en-US" sz="2650" b="1">
                  <a:solidFill>
                    <a:srgbClr val="FFFFFE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30%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4529901" y="13078659"/>
              <a:ext cx="8772476" cy="6336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0"/>
                </a:lnSpc>
              </a:pPr>
              <a:r>
                <a:rPr lang="en-US" sz="2850" b="1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Operadoras de Servicios de Lotería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4312433" y="14291453"/>
              <a:ext cx="10029498" cy="6386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Son EMPRESAS PRIVADAS que no operan como loterías estatales, 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Se asocian con gobiernos para proporcionar la </a:t>
              </a:r>
              <a:r>
                <a:rPr lang="en-US" sz="2000" spc="50">
                  <a:solidFill>
                    <a:srgbClr val="890687"/>
                  </a:solidFill>
                  <a:latin typeface="Gotham"/>
                  <a:ea typeface="Gotham"/>
                  <a:cs typeface="Gotham"/>
                  <a:sym typeface="Gotham"/>
                </a:rPr>
                <a:t>infraestructura tecnológica y los servicios operativos</a:t>
              </a: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 que necesitan. 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Trabaja bajo contratos o concesiones con gobiernos y entidades estatales, donde gestiona la tecnología y la logística, 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El gobierno mantiene el control y la regulación de la lotería.</a:t>
              </a:r>
            </a:p>
            <a:p>
              <a:pPr algn="l">
                <a:lnSpc>
                  <a:spcPts val="2700"/>
                </a:lnSpc>
              </a:pPr>
              <a:endParaRPr lang="en-US" sz="2000" spc="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Comúnmente cotizan en los principales mercados financieros y sus principales accionistas son fondos de inversión y accionistas privados, no el gobierno.</a:t>
              </a:r>
            </a:p>
          </p:txBody>
        </p:sp>
        <p:sp>
          <p:nvSpPr>
            <p:cNvPr id="49" name="Freeform 49"/>
            <p:cNvSpPr/>
            <p:nvPr/>
          </p:nvSpPr>
          <p:spPr>
            <a:xfrm>
              <a:off x="22792367" y="8958269"/>
              <a:ext cx="2840544" cy="1130518"/>
            </a:xfrm>
            <a:custGeom>
              <a:avLst/>
              <a:gdLst/>
              <a:ahLst/>
              <a:cxnLst/>
              <a:rect l="l" t="t" r="r" b="b"/>
              <a:pathLst>
                <a:path w="2840544" h="1130518">
                  <a:moveTo>
                    <a:pt x="0" y="0"/>
                  </a:moveTo>
                  <a:lnTo>
                    <a:pt x="2840544" y="0"/>
                  </a:lnTo>
                  <a:lnTo>
                    <a:pt x="2840544" y="1130518"/>
                  </a:lnTo>
                  <a:lnTo>
                    <a:pt x="0" y="1130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5173657" y="10079262"/>
              <a:ext cx="11875605" cy="1428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059"/>
                </a:lnSpc>
              </a:pPr>
              <a:r>
                <a:rPr lang="en-US" sz="6471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Juegos de Lotería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543070" y="9365881"/>
              <a:ext cx="1261173" cy="315293"/>
            </a:xfrm>
            <a:custGeom>
              <a:avLst/>
              <a:gdLst/>
              <a:ahLst/>
              <a:cxnLst/>
              <a:rect l="l" t="t" r="r" b="b"/>
              <a:pathLst>
                <a:path w="1261173" h="315293">
                  <a:moveTo>
                    <a:pt x="0" y="0"/>
                  </a:moveTo>
                  <a:lnTo>
                    <a:pt x="1261173" y="0"/>
                  </a:lnTo>
                  <a:lnTo>
                    <a:pt x="1261173" y="315294"/>
                  </a:lnTo>
                  <a:lnTo>
                    <a:pt x="0" y="315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5173657" y="11712073"/>
              <a:ext cx="15528554" cy="8014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94"/>
                </a:lnSpc>
              </a:pPr>
              <a:r>
                <a:rPr lang="en-US" sz="3699" b="1" spc="9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Distribución de los Fondos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622595" y="-6280997"/>
            <a:ext cx="27212984" cy="18349728"/>
            <a:chOff x="0" y="0"/>
            <a:chExt cx="36283979" cy="2446630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6592251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3109270" y="13685826"/>
              <a:ext cx="1323284" cy="132328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432140" y="12795652"/>
              <a:ext cx="677544" cy="725074"/>
              <a:chOff x="0" y="0"/>
              <a:chExt cx="812800" cy="86981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432140" y="11017794"/>
              <a:ext cx="677544" cy="725074"/>
              <a:chOff x="0" y="0"/>
              <a:chExt cx="812800" cy="8698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432140" y="15166741"/>
              <a:ext cx="677544" cy="725074"/>
              <a:chOff x="0" y="0"/>
              <a:chExt cx="812800" cy="86981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432140" y="11905478"/>
              <a:ext cx="677544" cy="725074"/>
              <a:chOff x="0" y="0"/>
              <a:chExt cx="812800" cy="8698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432140" y="16942109"/>
              <a:ext cx="677544" cy="725074"/>
              <a:chOff x="0" y="0"/>
              <a:chExt cx="812800" cy="86981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432140" y="16054425"/>
              <a:ext cx="677544" cy="725074"/>
              <a:chOff x="0" y="0"/>
              <a:chExt cx="812800" cy="8698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432140" y="17832283"/>
              <a:ext cx="677544" cy="725074"/>
              <a:chOff x="0" y="0"/>
              <a:chExt cx="812800" cy="86981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432140" y="18722457"/>
              <a:ext cx="677544" cy="725074"/>
              <a:chOff x="0" y="0"/>
              <a:chExt cx="812800" cy="86981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21624747" y="0"/>
              <a:ext cx="14659232" cy="14659232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14350" cap="sq">
                <a:solidFill>
                  <a:srgbClr val="890687">
                    <a:alpha val="1176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18749504" y="12630552"/>
              <a:ext cx="6667532" cy="7855708"/>
            </a:xfrm>
            <a:custGeom>
              <a:avLst/>
              <a:gdLst/>
              <a:ahLst/>
              <a:cxnLst/>
              <a:rect l="l" t="t" r="r" b="b"/>
              <a:pathLst>
                <a:path w="6667532" h="7855708">
                  <a:moveTo>
                    <a:pt x="0" y="0"/>
                  </a:moveTo>
                  <a:lnTo>
                    <a:pt x="6667532" y="0"/>
                  </a:lnTo>
                  <a:lnTo>
                    <a:pt x="6667532" y="7855708"/>
                  </a:lnTo>
                  <a:lnTo>
                    <a:pt x="0" y="7855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9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22605974" y="15995666"/>
              <a:ext cx="2403567" cy="953546"/>
            </a:xfrm>
            <a:custGeom>
              <a:avLst/>
              <a:gdLst/>
              <a:ahLst/>
              <a:cxnLst/>
              <a:rect l="l" t="t" r="r" b="b"/>
              <a:pathLst>
                <a:path w="2403567" h="953546">
                  <a:moveTo>
                    <a:pt x="0" y="0"/>
                  </a:moveTo>
                  <a:lnTo>
                    <a:pt x="2403567" y="0"/>
                  </a:lnTo>
                  <a:lnTo>
                    <a:pt x="2403567" y="953546"/>
                  </a:lnTo>
                  <a:lnTo>
                    <a:pt x="0" y="953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21029009" y="18487219"/>
              <a:ext cx="1932563" cy="960312"/>
            </a:xfrm>
            <a:custGeom>
              <a:avLst/>
              <a:gdLst/>
              <a:ahLst/>
              <a:cxnLst/>
              <a:rect l="l" t="t" r="r" b="b"/>
              <a:pathLst>
                <a:path w="1932563" h="960312">
                  <a:moveTo>
                    <a:pt x="0" y="0"/>
                  </a:moveTo>
                  <a:lnTo>
                    <a:pt x="1932562" y="0"/>
                  </a:lnTo>
                  <a:lnTo>
                    <a:pt x="1932562" y="960312"/>
                  </a:lnTo>
                  <a:lnTo>
                    <a:pt x="0" y="960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4883" t="-27843" r="-84882" b="-7224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20166015" y="15345032"/>
              <a:ext cx="1725988" cy="1071930"/>
            </a:xfrm>
            <a:custGeom>
              <a:avLst/>
              <a:gdLst/>
              <a:ahLst/>
              <a:cxnLst/>
              <a:rect l="l" t="t" r="r" b="b"/>
              <a:pathLst>
                <a:path w="1725988" h="1071930">
                  <a:moveTo>
                    <a:pt x="0" y="0"/>
                  </a:moveTo>
                  <a:lnTo>
                    <a:pt x="1725988" y="0"/>
                  </a:lnTo>
                  <a:lnTo>
                    <a:pt x="1725988" y="1071930"/>
                  </a:lnTo>
                  <a:lnTo>
                    <a:pt x="0" y="1071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21995290" y="17342912"/>
              <a:ext cx="1455007" cy="1059784"/>
            </a:xfrm>
            <a:custGeom>
              <a:avLst/>
              <a:gdLst/>
              <a:ahLst/>
              <a:cxnLst/>
              <a:rect l="l" t="t" r="r" b="b"/>
              <a:pathLst>
                <a:path w="1455007" h="1059784">
                  <a:moveTo>
                    <a:pt x="0" y="0"/>
                  </a:moveTo>
                  <a:lnTo>
                    <a:pt x="1455007" y="0"/>
                  </a:lnTo>
                  <a:lnTo>
                    <a:pt x="1455007" y="1059783"/>
                  </a:lnTo>
                  <a:lnTo>
                    <a:pt x="0" y="1059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8313" t="-43366" r="-10765" b="-33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22961571" y="19084994"/>
              <a:ext cx="1692372" cy="1126197"/>
            </a:xfrm>
            <a:custGeom>
              <a:avLst/>
              <a:gdLst/>
              <a:ahLst/>
              <a:cxnLst/>
              <a:rect l="l" t="t" r="r" b="b"/>
              <a:pathLst>
                <a:path w="1692372" h="1126197">
                  <a:moveTo>
                    <a:pt x="0" y="0"/>
                  </a:moveTo>
                  <a:lnTo>
                    <a:pt x="1692372" y="0"/>
                  </a:lnTo>
                  <a:lnTo>
                    <a:pt x="1692372" y="1126197"/>
                  </a:lnTo>
                  <a:lnTo>
                    <a:pt x="0" y="1126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24098633" y="17576404"/>
              <a:ext cx="2154456" cy="511758"/>
            </a:xfrm>
            <a:custGeom>
              <a:avLst/>
              <a:gdLst/>
              <a:ahLst/>
              <a:cxnLst/>
              <a:rect l="l" t="t" r="r" b="b"/>
              <a:pathLst>
                <a:path w="2154456" h="511758">
                  <a:moveTo>
                    <a:pt x="0" y="0"/>
                  </a:moveTo>
                  <a:lnTo>
                    <a:pt x="2154455" y="0"/>
                  </a:lnTo>
                  <a:lnTo>
                    <a:pt x="2154455" y="511758"/>
                  </a:lnTo>
                  <a:lnTo>
                    <a:pt x="0" y="5117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69342" b="-411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21304910" y="16639015"/>
              <a:ext cx="1380761" cy="606188"/>
            </a:xfrm>
            <a:custGeom>
              <a:avLst/>
              <a:gdLst/>
              <a:ahLst/>
              <a:cxnLst/>
              <a:rect l="l" t="t" r="r" b="b"/>
              <a:pathLst>
                <a:path w="1380761" h="606188">
                  <a:moveTo>
                    <a:pt x="0" y="0"/>
                  </a:moveTo>
                  <a:lnTo>
                    <a:pt x="1380760" y="0"/>
                  </a:lnTo>
                  <a:lnTo>
                    <a:pt x="1380760" y="606188"/>
                  </a:lnTo>
                  <a:lnTo>
                    <a:pt x="0" y="606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19358139" y="14130079"/>
              <a:ext cx="2533864" cy="434777"/>
            </a:xfrm>
            <a:custGeom>
              <a:avLst/>
              <a:gdLst/>
              <a:ahLst/>
              <a:cxnLst/>
              <a:rect l="l" t="t" r="r" b="b"/>
              <a:pathLst>
                <a:path w="2533864" h="434777">
                  <a:moveTo>
                    <a:pt x="0" y="0"/>
                  </a:moveTo>
                  <a:lnTo>
                    <a:pt x="2533864" y="0"/>
                  </a:lnTo>
                  <a:lnTo>
                    <a:pt x="2533864" y="434778"/>
                  </a:lnTo>
                  <a:lnTo>
                    <a:pt x="0" y="434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22192533" y="13685826"/>
              <a:ext cx="2515528" cy="1188317"/>
            </a:xfrm>
            <a:custGeom>
              <a:avLst/>
              <a:gdLst/>
              <a:ahLst/>
              <a:cxnLst/>
              <a:rect l="l" t="t" r="r" b="b"/>
              <a:pathLst>
                <a:path w="2515528" h="1188317">
                  <a:moveTo>
                    <a:pt x="0" y="0"/>
                  </a:moveTo>
                  <a:lnTo>
                    <a:pt x="2515528" y="0"/>
                  </a:lnTo>
                  <a:lnTo>
                    <a:pt x="2515528" y="1188317"/>
                  </a:lnTo>
                  <a:lnTo>
                    <a:pt x="0" y="11883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20905000" y="11986714"/>
              <a:ext cx="2056571" cy="1305412"/>
            </a:xfrm>
            <a:custGeom>
              <a:avLst/>
              <a:gdLst/>
              <a:ahLst/>
              <a:cxnLst/>
              <a:rect l="l" t="t" r="r" b="b"/>
              <a:pathLst>
                <a:path w="2056571" h="1305412">
                  <a:moveTo>
                    <a:pt x="0" y="0"/>
                  </a:moveTo>
                  <a:lnTo>
                    <a:pt x="2056571" y="0"/>
                  </a:lnTo>
                  <a:lnTo>
                    <a:pt x="2056571" y="1305412"/>
                  </a:lnTo>
                  <a:lnTo>
                    <a:pt x="0" y="13054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23125002" y="8830638"/>
              <a:ext cx="2840544" cy="1130518"/>
            </a:xfrm>
            <a:custGeom>
              <a:avLst/>
              <a:gdLst/>
              <a:ahLst/>
              <a:cxnLst/>
              <a:rect l="l" t="t" r="r" b="b"/>
              <a:pathLst>
                <a:path w="2840544" h="1130518">
                  <a:moveTo>
                    <a:pt x="0" y="0"/>
                  </a:moveTo>
                  <a:lnTo>
                    <a:pt x="2840544" y="0"/>
                  </a:lnTo>
                  <a:lnTo>
                    <a:pt x="2840544" y="1130518"/>
                  </a:lnTo>
                  <a:lnTo>
                    <a:pt x="0" y="1130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17426576" y="19950775"/>
              <a:ext cx="967328" cy="1070970"/>
            </a:xfrm>
            <a:custGeom>
              <a:avLst/>
              <a:gdLst/>
              <a:ahLst/>
              <a:cxnLst/>
              <a:rect l="l" t="t" r="r" b="b"/>
              <a:pathLst>
                <a:path w="967328" h="1070970">
                  <a:moveTo>
                    <a:pt x="0" y="0"/>
                  </a:moveTo>
                  <a:lnTo>
                    <a:pt x="967328" y="0"/>
                  </a:lnTo>
                  <a:lnTo>
                    <a:pt x="967328" y="1070970"/>
                  </a:lnTo>
                  <a:lnTo>
                    <a:pt x="0" y="1070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110725" y="10087017"/>
              <a:ext cx="19898816" cy="1298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20"/>
                </a:lnSpc>
                <a:spcBef>
                  <a:spcPct val="0"/>
                </a:spcBef>
              </a:pPr>
              <a:r>
                <a:rPr lang="en-US" sz="580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Juegos de Bolsa Acumulada - Jackpot</a:t>
              </a:r>
            </a:p>
          </p:txBody>
        </p:sp>
        <p:grpSp>
          <p:nvGrpSpPr>
            <p:cNvPr id="50" name="Group 50"/>
            <p:cNvGrpSpPr/>
            <p:nvPr/>
          </p:nvGrpSpPr>
          <p:grpSpPr>
            <a:xfrm rot="-140888">
              <a:off x="3445662" y="9318561"/>
              <a:ext cx="5175256" cy="766126"/>
              <a:chOff x="0" y="0"/>
              <a:chExt cx="2608816" cy="386199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 rot="-140888">
              <a:off x="3561358" y="9232613"/>
              <a:ext cx="5175256" cy="766126"/>
              <a:chOff x="0" y="0"/>
              <a:chExt cx="2608816" cy="386199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FF66C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6" name="TextBox 56"/>
            <p:cNvSpPr txBox="1"/>
            <p:nvPr/>
          </p:nvSpPr>
          <p:spPr>
            <a:xfrm rot="-140888">
              <a:off x="3988802" y="9317420"/>
              <a:ext cx="4320970" cy="611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0"/>
                </a:lnSpc>
                <a:spcBef>
                  <a:spcPct val="0"/>
                </a:spcBef>
              </a:pPr>
              <a:r>
                <a:rPr lang="en-US" sz="2742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primer episodio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5110725" y="11449452"/>
              <a:ext cx="7998733" cy="523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39"/>
                </a:lnSpc>
              </a:pPr>
              <a:r>
                <a:rPr lang="en-US" sz="2399" b="1" spc="59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características principales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5110725" y="13254026"/>
              <a:ext cx="10947337" cy="18157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Los jugadores deberán elegir un conjunto de números (entre 5, 6 ó 7 números), de una matriz compuesta por una totalidad de números elegibles que puede ir del 1 al 49, 1 al 56. Existen otras opciones. 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5110725" y="12615221"/>
              <a:ext cx="7998733" cy="542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Selección de Números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5110725" y="15452697"/>
              <a:ext cx="7998733" cy="542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Incremento de Chances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5110725" y="16259051"/>
              <a:ext cx="11960251" cy="50156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El jugador podrá realizar apuestas simples o apuestas combinadas.</a:t>
              </a:r>
            </a:p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Por ejemplo: Juego donde se deben elegir 6 números de una matriz de 56.</a:t>
              </a:r>
            </a:p>
            <a:p>
              <a:pPr algn="l">
                <a:lnSpc>
                  <a:spcPts val="2700"/>
                </a:lnSpc>
              </a:pPr>
              <a:r>
                <a:rPr lang="en-US" sz="2000" b="1" spc="50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Apuesta Simple:  </a:t>
              </a: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El jugador elige dichos 6 números.</a:t>
              </a:r>
            </a:p>
            <a:p>
              <a:pPr algn="l">
                <a:lnSpc>
                  <a:spcPts val="2700"/>
                </a:lnSpc>
              </a:pPr>
              <a:endParaRPr lang="en-US" sz="2000" spc="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algn="l">
                <a:lnSpc>
                  <a:spcPts val="2700"/>
                </a:lnSpc>
              </a:pPr>
              <a:r>
                <a:rPr lang="en-US" sz="2000" b="1" spc="50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Apuesta Combinada</a:t>
              </a: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: El jugador elige entre 7 y 10 números, para aumentar el total de combinaciones y sus posibilidadades de ser ganador de premios . </a:t>
              </a:r>
            </a:p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Si eligiese 10 números, contará con 210 combinaciones posibles de 6 números. En dicho caso el costo de la apuesta se multiplicará por 210.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622595" y="-1336809"/>
            <a:ext cx="19474160" cy="13405540"/>
            <a:chOff x="0" y="0"/>
            <a:chExt cx="25965546" cy="17874053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3109270" y="7093575"/>
              <a:ext cx="1323284" cy="132328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432140" y="6203401"/>
              <a:ext cx="677544" cy="725074"/>
              <a:chOff x="0" y="0"/>
              <a:chExt cx="812800" cy="86981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432140" y="4425543"/>
              <a:ext cx="677544" cy="725074"/>
              <a:chOff x="0" y="0"/>
              <a:chExt cx="812800" cy="8698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432140" y="8574490"/>
              <a:ext cx="677544" cy="725074"/>
              <a:chOff x="0" y="0"/>
              <a:chExt cx="812800" cy="86981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432140" y="5313227"/>
              <a:ext cx="677544" cy="725074"/>
              <a:chOff x="0" y="0"/>
              <a:chExt cx="812800" cy="8698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432140" y="10349858"/>
              <a:ext cx="677544" cy="725074"/>
              <a:chOff x="0" y="0"/>
              <a:chExt cx="812800" cy="86981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432140" y="9462174"/>
              <a:ext cx="677544" cy="725074"/>
              <a:chOff x="0" y="0"/>
              <a:chExt cx="812800" cy="8698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432140" y="11240032"/>
              <a:ext cx="677544" cy="725074"/>
              <a:chOff x="0" y="0"/>
              <a:chExt cx="812800" cy="86981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432140" y="12130206"/>
              <a:ext cx="677544" cy="725074"/>
              <a:chOff x="0" y="0"/>
              <a:chExt cx="812800" cy="86981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 rot="-140888">
              <a:off x="3445662" y="2726310"/>
              <a:ext cx="5175256" cy="766126"/>
              <a:chOff x="0" y="0"/>
              <a:chExt cx="2608816" cy="386199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23125002" y="2238387"/>
              <a:ext cx="2840544" cy="1130518"/>
            </a:xfrm>
            <a:custGeom>
              <a:avLst/>
              <a:gdLst/>
              <a:ahLst/>
              <a:cxnLst/>
              <a:rect l="l" t="t" r="r" b="b"/>
              <a:pathLst>
                <a:path w="2840544" h="1130518">
                  <a:moveTo>
                    <a:pt x="0" y="0"/>
                  </a:moveTo>
                  <a:lnTo>
                    <a:pt x="2840544" y="0"/>
                  </a:lnTo>
                  <a:lnTo>
                    <a:pt x="2840544" y="1130517"/>
                  </a:lnTo>
                  <a:lnTo>
                    <a:pt x="0" y="11305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20728173" y="5183281"/>
              <a:ext cx="4083888" cy="4609792"/>
              <a:chOff x="0" y="0"/>
              <a:chExt cx="984979" cy="111182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984979" cy="1111820"/>
              </a:xfrm>
              <a:custGeom>
                <a:avLst/>
                <a:gdLst/>
                <a:ahLst/>
                <a:cxnLst/>
                <a:rect l="l" t="t" r="r" b="b"/>
                <a:pathLst>
                  <a:path w="984979" h="1111820">
                    <a:moveTo>
                      <a:pt x="63191" y="0"/>
                    </a:moveTo>
                    <a:lnTo>
                      <a:pt x="921788" y="0"/>
                    </a:lnTo>
                    <a:cubicBezTo>
                      <a:pt x="956688" y="0"/>
                      <a:pt x="984979" y="28291"/>
                      <a:pt x="984979" y="63191"/>
                    </a:cubicBezTo>
                    <a:lnTo>
                      <a:pt x="984979" y="1048629"/>
                    </a:lnTo>
                    <a:cubicBezTo>
                      <a:pt x="984979" y="1065388"/>
                      <a:pt x="978322" y="1081461"/>
                      <a:pt x="966471" y="1093312"/>
                    </a:cubicBezTo>
                    <a:cubicBezTo>
                      <a:pt x="954620" y="1105162"/>
                      <a:pt x="938548" y="1111820"/>
                      <a:pt x="921788" y="1111820"/>
                    </a:cubicBezTo>
                    <a:lnTo>
                      <a:pt x="63191" y="1111820"/>
                    </a:lnTo>
                    <a:cubicBezTo>
                      <a:pt x="46432" y="1111820"/>
                      <a:pt x="30359" y="1105162"/>
                      <a:pt x="18508" y="1093312"/>
                    </a:cubicBezTo>
                    <a:cubicBezTo>
                      <a:pt x="6658" y="1081461"/>
                      <a:pt x="0" y="1065388"/>
                      <a:pt x="0" y="1048629"/>
                    </a:cubicBezTo>
                    <a:lnTo>
                      <a:pt x="0" y="63191"/>
                    </a:lnTo>
                    <a:cubicBezTo>
                      <a:pt x="0" y="46432"/>
                      <a:pt x="6658" y="30359"/>
                      <a:pt x="18508" y="18508"/>
                    </a:cubicBezTo>
                    <a:cubicBezTo>
                      <a:pt x="30359" y="6658"/>
                      <a:pt x="46432" y="0"/>
                      <a:pt x="63191" y="0"/>
                    </a:cubicBezTo>
                    <a:close/>
                  </a:path>
                </a:pathLst>
              </a:custGeom>
              <a:solidFill>
                <a:srgbClr val="C264C0">
                  <a:alpha val="42745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28575"/>
                <a:ext cx="984979" cy="1140395"/>
              </a:xfrm>
              <a:prstGeom prst="rect">
                <a:avLst/>
              </a:prstGeom>
            </p:spPr>
            <p:txBody>
              <a:bodyPr lIns="41605" tIns="41605" rIns="41605" bIns="41605" rtlCol="0" anchor="ctr"/>
              <a:lstStyle/>
              <a:p>
                <a:pPr algn="ctr">
                  <a:lnSpc>
                    <a:spcPts val="2379"/>
                  </a:lnSpc>
                </a:pPr>
                <a:endParaRPr/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20926946" y="5416310"/>
              <a:ext cx="3631196" cy="4143733"/>
            </a:xfrm>
            <a:custGeom>
              <a:avLst/>
              <a:gdLst/>
              <a:ahLst/>
              <a:cxnLst/>
              <a:rect l="l" t="t" r="r" b="b"/>
              <a:pathLst>
                <a:path w="3631196" h="4143733">
                  <a:moveTo>
                    <a:pt x="0" y="0"/>
                  </a:moveTo>
                  <a:lnTo>
                    <a:pt x="3631196" y="0"/>
                  </a:lnTo>
                  <a:lnTo>
                    <a:pt x="3631196" y="4143733"/>
                  </a:lnTo>
                  <a:lnTo>
                    <a:pt x="0" y="4143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110725" y="3494766"/>
              <a:ext cx="19898816" cy="1298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20"/>
                </a:lnSpc>
                <a:spcBef>
                  <a:spcPct val="0"/>
                </a:spcBef>
              </a:pPr>
              <a:r>
                <a:rPr lang="en-US" sz="580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Juegos de Bolsa Acumulada - Jackpot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110725" y="4857201"/>
              <a:ext cx="7998733" cy="523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39"/>
                </a:lnSpc>
              </a:pPr>
              <a:r>
                <a:rPr lang="en-US" sz="2399" b="1" spc="59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operatoria del juego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110725" y="6569536"/>
              <a:ext cx="11790024" cy="2730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El Juego consiste en que una máquina/bolillero elige de forma aleatoria los “n” números de una matriz de “M” números. </a:t>
              </a:r>
            </a:p>
            <a:p>
              <a:pPr algn="l">
                <a:lnSpc>
                  <a:spcPts val="2700"/>
                </a:lnSpc>
              </a:pPr>
              <a:endParaRPr lang="en-US" sz="2000" spc="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Siguiendo con nuestro ejemplo, se extraerán de la máquina/bolillero 6 bolas, de un total de 56 bolas. Luego, se extraerá la bola adicional.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110725" y="5780072"/>
              <a:ext cx="7998733" cy="542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Bolillero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110725" y="9745448"/>
              <a:ext cx="7998733" cy="542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Niveles de Premiación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110725" y="10454624"/>
              <a:ext cx="18993643" cy="444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La cantidad de niveles de premiación podrá variar de acuerdo a como se haya definido el juego.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110725" y="11064145"/>
              <a:ext cx="10294933" cy="45585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1er Premio:   Acierto de los 6 números naturales 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2do Premio: Acierto de los 5 números naturales + el adicional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3er Premio   Acierto de los 5 números naturales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4to Premio:  Acierto de los 4 números naturales + el adicional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5to Premio:  Acierto de los 4 números naturales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6to al 9no Premio: idem</a:t>
              </a:r>
            </a:p>
            <a:p>
              <a:pPr algn="l">
                <a:lnSpc>
                  <a:spcPts val="2700"/>
                </a:lnSpc>
              </a:pPr>
              <a:endParaRPr lang="en-US" sz="2000" spc="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algn="l">
                <a:lnSpc>
                  <a:spcPts val="2700"/>
                </a:lnSpc>
              </a:pPr>
              <a:endParaRPr lang="en-US" sz="2000" spc="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5661239" y="12092106"/>
              <a:ext cx="9150823" cy="9015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b="1" i="1" spc="50">
                  <a:solidFill>
                    <a:srgbClr val="191919"/>
                  </a:solidFill>
                  <a:latin typeface="Gotham Bold Italics"/>
                  <a:ea typeface="Gotham Bold Italics"/>
                  <a:cs typeface="Gotham Bold Italics"/>
                  <a:sym typeface="Gotham Bold Italics"/>
                </a:rPr>
                <a:t>En ningún caso se considera el orden de las bolillas ganadoras.</a:t>
              </a:r>
            </a:p>
          </p:txBody>
        </p:sp>
        <p:grpSp>
          <p:nvGrpSpPr>
            <p:cNvPr id="49" name="Group 49"/>
            <p:cNvGrpSpPr/>
            <p:nvPr/>
          </p:nvGrpSpPr>
          <p:grpSpPr>
            <a:xfrm rot="-140888">
              <a:off x="3445662" y="2726310"/>
              <a:ext cx="5175256" cy="766126"/>
              <a:chOff x="0" y="0"/>
              <a:chExt cx="2608816" cy="386199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 rot="-140888">
              <a:off x="3561358" y="2640362"/>
              <a:ext cx="5175256" cy="766126"/>
              <a:chOff x="0" y="0"/>
              <a:chExt cx="2608816" cy="386199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FF66C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5" name="TextBox 55"/>
            <p:cNvSpPr txBox="1"/>
            <p:nvPr/>
          </p:nvSpPr>
          <p:spPr>
            <a:xfrm rot="-140888">
              <a:off x="3988802" y="2725169"/>
              <a:ext cx="4320970" cy="611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0"/>
                </a:lnSpc>
                <a:spcBef>
                  <a:spcPct val="0"/>
                </a:spcBef>
              </a:pPr>
              <a:r>
                <a:rPr lang="en-US" sz="2742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primer episodio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622595" y="-1336809"/>
            <a:ext cx="19474160" cy="13405540"/>
            <a:chOff x="0" y="0"/>
            <a:chExt cx="25965546" cy="17874053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3109270" y="7093575"/>
              <a:ext cx="1323284" cy="132328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432140" y="6203401"/>
              <a:ext cx="677544" cy="725074"/>
              <a:chOff x="0" y="0"/>
              <a:chExt cx="812800" cy="86981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432140" y="4425543"/>
              <a:ext cx="677544" cy="725074"/>
              <a:chOff x="0" y="0"/>
              <a:chExt cx="812800" cy="8698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432140" y="8574490"/>
              <a:ext cx="677544" cy="725074"/>
              <a:chOff x="0" y="0"/>
              <a:chExt cx="812800" cy="86981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432140" y="5313227"/>
              <a:ext cx="677544" cy="725074"/>
              <a:chOff x="0" y="0"/>
              <a:chExt cx="812800" cy="8698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432140" y="10349858"/>
              <a:ext cx="677544" cy="725074"/>
              <a:chOff x="0" y="0"/>
              <a:chExt cx="812800" cy="86981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432140" y="9462174"/>
              <a:ext cx="677544" cy="725074"/>
              <a:chOff x="0" y="0"/>
              <a:chExt cx="812800" cy="8698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432140" y="11240032"/>
              <a:ext cx="677544" cy="725074"/>
              <a:chOff x="0" y="0"/>
              <a:chExt cx="812800" cy="86981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432140" y="12130206"/>
              <a:ext cx="677544" cy="725074"/>
              <a:chOff x="0" y="0"/>
              <a:chExt cx="812800" cy="86981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 rot="-140888">
              <a:off x="3445662" y="2726310"/>
              <a:ext cx="5175256" cy="766126"/>
              <a:chOff x="0" y="0"/>
              <a:chExt cx="2608816" cy="386199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23125002" y="2238387"/>
              <a:ext cx="2840544" cy="1130518"/>
            </a:xfrm>
            <a:custGeom>
              <a:avLst/>
              <a:gdLst/>
              <a:ahLst/>
              <a:cxnLst/>
              <a:rect l="l" t="t" r="r" b="b"/>
              <a:pathLst>
                <a:path w="2840544" h="1130518">
                  <a:moveTo>
                    <a:pt x="0" y="0"/>
                  </a:moveTo>
                  <a:lnTo>
                    <a:pt x="2840544" y="0"/>
                  </a:lnTo>
                  <a:lnTo>
                    <a:pt x="2840544" y="1130517"/>
                  </a:lnTo>
                  <a:lnTo>
                    <a:pt x="0" y="11305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5110725" y="6636375"/>
              <a:ext cx="1039733" cy="1151133"/>
            </a:xfrm>
            <a:custGeom>
              <a:avLst/>
              <a:gdLst/>
              <a:ahLst/>
              <a:cxnLst/>
              <a:rect l="l" t="t" r="r" b="b"/>
              <a:pathLst>
                <a:path w="1039733" h="1151133">
                  <a:moveTo>
                    <a:pt x="0" y="0"/>
                  </a:moveTo>
                  <a:lnTo>
                    <a:pt x="1039733" y="0"/>
                  </a:lnTo>
                  <a:lnTo>
                    <a:pt x="1039733" y="1151133"/>
                  </a:lnTo>
                  <a:lnTo>
                    <a:pt x="0" y="11511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5110725" y="8211765"/>
              <a:ext cx="4406830" cy="725449"/>
            </a:xfrm>
            <a:custGeom>
              <a:avLst/>
              <a:gdLst/>
              <a:ahLst/>
              <a:cxnLst/>
              <a:rect l="l" t="t" r="r" b="b"/>
              <a:pathLst>
                <a:path w="4406830" h="725449">
                  <a:moveTo>
                    <a:pt x="0" y="0"/>
                  </a:moveTo>
                  <a:lnTo>
                    <a:pt x="4406829" y="0"/>
                  </a:lnTo>
                  <a:lnTo>
                    <a:pt x="4406829" y="725449"/>
                  </a:lnTo>
                  <a:lnTo>
                    <a:pt x="0" y="725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20605196" y="8893242"/>
              <a:ext cx="5034939" cy="4827248"/>
            </a:xfrm>
            <a:custGeom>
              <a:avLst/>
              <a:gdLst/>
              <a:ahLst/>
              <a:cxnLst/>
              <a:rect l="l" t="t" r="r" b="b"/>
              <a:pathLst>
                <a:path w="5034939" h="4827248">
                  <a:moveTo>
                    <a:pt x="0" y="0"/>
                  </a:moveTo>
                  <a:lnTo>
                    <a:pt x="5034939" y="0"/>
                  </a:lnTo>
                  <a:lnTo>
                    <a:pt x="5034939" y="4827248"/>
                  </a:lnTo>
                  <a:lnTo>
                    <a:pt x="0" y="48272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110725" y="3494766"/>
              <a:ext cx="19898816" cy="1298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20"/>
                </a:lnSpc>
                <a:spcBef>
                  <a:spcPct val="0"/>
                </a:spcBef>
              </a:pPr>
              <a:r>
                <a:rPr lang="en-US" sz="580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Juegos de Bolsa Acumulada - Jackpot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110725" y="4857201"/>
              <a:ext cx="7998733" cy="523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39"/>
                </a:lnSpc>
              </a:pPr>
              <a:r>
                <a:rPr lang="en-US" sz="2399" b="1" spc="59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probabilidades de ganar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110725" y="5902907"/>
              <a:ext cx="16718092" cy="542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¿Cuáles son las probabilidades de ganar el primer premio?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596430" y="7083850"/>
              <a:ext cx="16530044" cy="444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= 32.468.436, de posibles extracciones de 6 bolillas diferentes.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110725" y="9414549"/>
              <a:ext cx="9949408" cy="542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Y...del resto de los premios?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9110091" y="8333229"/>
              <a:ext cx="8945856" cy="444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= 0,0000030799 % equivalente a 1 / 32.468.436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044974" y="10605217"/>
              <a:ext cx="7178930" cy="2730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2do Premio: Chances 1 en 5.411.406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3er Premio: Chances 1 en 110.437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4to Premio: Chances 1 en 44.175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5to Premio: Chances 1 en 1.841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.............................................................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9no Premio: Chances 1 en 10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2604904" y="10605217"/>
              <a:ext cx="6608078" cy="2730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2do Premio: 0,00001848%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3er Premio: 0,00090549%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4to Premio: 0,00226374%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5to Premio: 0,05432969%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..................................................</a:t>
              </a:r>
            </a:p>
            <a:p>
              <a:pPr marL="431801" lvl="1" indent="-215900" algn="l">
                <a:lnSpc>
                  <a:spcPts val="2700"/>
                </a:lnSpc>
                <a:buFont typeface="Arial"/>
                <a:buChar char="•"/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9no Premio: 10.000000%</a:t>
              </a:r>
            </a:p>
          </p:txBody>
        </p:sp>
        <p:grpSp>
          <p:nvGrpSpPr>
            <p:cNvPr id="48" name="Group 48"/>
            <p:cNvGrpSpPr/>
            <p:nvPr/>
          </p:nvGrpSpPr>
          <p:grpSpPr>
            <a:xfrm rot="-140888">
              <a:off x="3445662" y="2726310"/>
              <a:ext cx="5175256" cy="766126"/>
              <a:chOff x="0" y="0"/>
              <a:chExt cx="2608816" cy="386199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 rot="-140888">
              <a:off x="3561358" y="2640362"/>
              <a:ext cx="5175256" cy="766126"/>
              <a:chOff x="0" y="0"/>
              <a:chExt cx="2608816" cy="386199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FF66C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4" name="TextBox 54"/>
            <p:cNvSpPr txBox="1"/>
            <p:nvPr/>
          </p:nvSpPr>
          <p:spPr>
            <a:xfrm rot="-140888">
              <a:off x="3988802" y="2725169"/>
              <a:ext cx="4320970" cy="611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0"/>
                </a:lnSpc>
                <a:spcBef>
                  <a:spcPct val="0"/>
                </a:spcBef>
              </a:pPr>
              <a:r>
                <a:rPr lang="en-US" sz="2742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primer episodio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622595" y="-1336809"/>
            <a:ext cx="3499668" cy="13405540"/>
            <a:chOff x="0" y="0"/>
            <a:chExt cx="21219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9893" y="47625"/>
              <a:ext cx="172405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09357" y="3983373"/>
            <a:ext cx="992463" cy="99246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068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1509" y="3315742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1509" y="1982349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1509" y="5094059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1509" y="2648112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1509" y="6425585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51509" y="5759822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51509" y="7093216"/>
            <a:ext cx="508158" cy="543805"/>
            <a:chOff x="0" y="0"/>
            <a:chExt cx="812800" cy="86981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51509" y="7760846"/>
            <a:ext cx="508158" cy="543805"/>
            <a:chOff x="0" y="0"/>
            <a:chExt cx="812800" cy="86981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9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 rot="-140888">
            <a:off x="961651" y="707924"/>
            <a:ext cx="3881442" cy="574594"/>
            <a:chOff x="0" y="0"/>
            <a:chExt cx="2608816" cy="38619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608816" cy="386199"/>
            </a:xfrm>
            <a:custGeom>
              <a:avLst/>
              <a:gdLst/>
              <a:ahLst/>
              <a:cxnLst/>
              <a:rect l="l" t="t" r="r" b="b"/>
              <a:pathLst>
                <a:path w="2608816" h="386199">
                  <a:moveTo>
                    <a:pt x="59838" y="0"/>
                  </a:moveTo>
                  <a:lnTo>
                    <a:pt x="2548978" y="0"/>
                  </a:lnTo>
                  <a:cubicBezTo>
                    <a:pt x="2582025" y="0"/>
                    <a:pt x="2608816" y="26790"/>
                    <a:pt x="2608816" y="59838"/>
                  </a:cubicBezTo>
                  <a:lnTo>
                    <a:pt x="2608816" y="326361"/>
                  </a:lnTo>
                  <a:cubicBezTo>
                    <a:pt x="2608816" y="359409"/>
                    <a:pt x="2582025" y="386199"/>
                    <a:pt x="2548978" y="386199"/>
                  </a:cubicBezTo>
                  <a:lnTo>
                    <a:pt x="59838" y="386199"/>
                  </a:lnTo>
                  <a:cubicBezTo>
                    <a:pt x="26790" y="386199"/>
                    <a:pt x="0" y="359409"/>
                    <a:pt x="0" y="326361"/>
                  </a:cubicBezTo>
                  <a:lnTo>
                    <a:pt x="0" y="59838"/>
                  </a:lnTo>
                  <a:cubicBezTo>
                    <a:pt x="0" y="26790"/>
                    <a:pt x="26790" y="0"/>
                    <a:pt x="5983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2608816" cy="4242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15721156" y="341982"/>
            <a:ext cx="2130408" cy="847888"/>
          </a:xfrm>
          <a:custGeom>
            <a:avLst/>
            <a:gdLst/>
            <a:ahLst/>
            <a:cxnLst/>
            <a:rect l="l" t="t" r="r" b="b"/>
            <a:pathLst>
              <a:path w="2130408" h="847888">
                <a:moveTo>
                  <a:pt x="0" y="0"/>
                </a:moveTo>
                <a:lnTo>
                  <a:pt x="2130408" y="0"/>
                </a:lnTo>
                <a:lnTo>
                  <a:pt x="2130408" y="847888"/>
                </a:lnTo>
                <a:lnTo>
                  <a:pt x="0" y="847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36" name="Table 36"/>
          <p:cNvGraphicFramePr>
            <a:graphicFrameLocks noGrp="1"/>
          </p:cNvGraphicFramePr>
          <p:nvPr/>
        </p:nvGraphicFramePr>
        <p:xfrm>
          <a:off x="11941194" y="3478046"/>
          <a:ext cx="5409808" cy="5651160"/>
        </p:xfrm>
        <a:graphic>
          <a:graphicData uri="http://schemas.openxmlformats.org/drawingml/2006/table">
            <a:tbl>
              <a:tblPr/>
              <a:tblGrid>
                <a:gridCol w="1886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9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5116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 b="1">
                          <a:solidFill>
                            <a:srgbClr val="000000"/>
                          </a:solidFill>
                          <a:latin typeface="Gotham Bold"/>
                          <a:ea typeface="Gotham Bold"/>
                          <a:cs typeface="Gotham Bold"/>
                          <a:sym typeface="Gotham Bold"/>
                        </a:rPr>
                        <a:t>PREMIO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TIPO PREMIO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 b="1">
                          <a:solidFill>
                            <a:srgbClr val="000000"/>
                          </a:solidFill>
                          <a:latin typeface="Gotham Bold"/>
                          <a:ea typeface="Gotham Bold"/>
                          <a:cs typeface="Gotham Bold"/>
                          <a:sym typeface="Gotham Bold"/>
                        </a:rPr>
                        <a:t>% FONDEO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116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1RO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JACKPOT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75,00%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116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2DO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PARAMUTUAL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5,00%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116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3RO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PARAMUTUAL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8,00%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116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4TO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PARAMUTUAL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1.50%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116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5TO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PARAMUTUAL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10.5%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5116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6TO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FIJO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$180.-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116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7MO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FIJO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$50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5116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8VO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FIJO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$30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5116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9NO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FIJO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$15</a:t>
                      </a:r>
                      <a:endParaRPr lang="en-US" sz="1100"/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37" name="Picture 3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015947" y="5094059"/>
            <a:ext cx="670111" cy="748727"/>
          </a:xfrm>
          <a:prstGeom prst="rect">
            <a:avLst/>
          </a:prstGeom>
        </p:spPr>
      </p:pic>
      <p:sp>
        <p:nvSpPr>
          <p:cNvPr id="38" name="TextBox 38"/>
          <p:cNvSpPr txBox="1"/>
          <p:nvPr/>
        </p:nvSpPr>
        <p:spPr>
          <a:xfrm>
            <a:off x="2210448" y="1253310"/>
            <a:ext cx="14924112" cy="1005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  <a:spcBef>
                <a:spcPct val="0"/>
              </a:spcBef>
            </a:pPr>
            <a:r>
              <a:rPr lang="en-US" sz="5800" b="1">
                <a:solidFill>
                  <a:srgbClr val="191919"/>
                </a:solidFill>
                <a:latin typeface="Gotham Bold"/>
                <a:ea typeface="Gotham Bold"/>
                <a:cs typeface="Gotham Bold"/>
                <a:sym typeface="Gotham Bold"/>
              </a:rPr>
              <a:t>Juegos de Bolsa Acumulada - Jackpot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210448" y="2296567"/>
            <a:ext cx="5999050" cy="40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9"/>
              </a:lnSpc>
            </a:pPr>
            <a:r>
              <a:rPr lang="en-US" sz="2399" b="1" spc="59">
                <a:solidFill>
                  <a:srgbClr val="191919"/>
                </a:solidFill>
                <a:latin typeface="Gotham Bold"/>
                <a:ea typeface="Gotham Bold"/>
                <a:cs typeface="Gotham Bold"/>
                <a:sym typeface="Gotham Bold"/>
              </a:rPr>
              <a:t>matriz de premiación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210448" y="3069586"/>
            <a:ext cx="9047350" cy="7035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 spc="52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Los Juegos tipo Loto tiene la particularidad que existe el “JACKPOT”, o Bolsa Acumulada. </a:t>
            </a:r>
          </a:p>
          <a:p>
            <a:pPr algn="l">
              <a:lnSpc>
                <a:spcPts val="2835"/>
              </a:lnSpc>
            </a:pPr>
            <a:r>
              <a:rPr lang="en-US" sz="2100" spc="52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Esto significa que cuando en un sorteo en particular no existe ganador del primer premio, porque ninguna apuesta a acertado las primeras 6 bolas extraídas de la urna, el pozo se acumula al sorteo siguiente.</a:t>
            </a:r>
          </a:p>
          <a:p>
            <a:pPr algn="l">
              <a:lnSpc>
                <a:spcPts val="2835"/>
              </a:lnSpc>
            </a:pPr>
            <a:endParaRPr lang="en-US" sz="2100" spc="52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l">
              <a:lnSpc>
                <a:spcPts val="2835"/>
              </a:lnSpc>
            </a:pPr>
            <a:r>
              <a:rPr lang="en-US" sz="2100" spc="52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Además, existen en la matriz de premiación dos tipos diferentes de premios:</a:t>
            </a:r>
          </a:p>
          <a:p>
            <a:pPr marL="453390" lvl="1" indent="-226695" algn="l">
              <a:lnSpc>
                <a:spcPts val="2835"/>
              </a:lnSpc>
              <a:buFont typeface="Arial"/>
              <a:buChar char="•"/>
            </a:pPr>
            <a:r>
              <a:rPr lang="en-US" sz="2100" spc="52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Los premios de monto fijo: el ganador obtiene una suma de dinero fija por ganar el premio.</a:t>
            </a:r>
          </a:p>
          <a:p>
            <a:pPr marL="453390" lvl="1" indent="-226695" algn="l">
              <a:lnSpc>
                <a:spcPts val="2835"/>
              </a:lnSpc>
              <a:buFont typeface="Arial"/>
              <a:buChar char="•"/>
            </a:pPr>
            <a:r>
              <a:rPr lang="en-US" sz="2100" spc="52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Los premios paramutuales: los premios son definidos en función a un porcentaje sobre el Fondeo. </a:t>
            </a:r>
          </a:p>
          <a:p>
            <a:pPr marL="453390" lvl="1" indent="-226695" algn="l">
              <a:lnSpc>
                <a:spcPts val="2835"/>
              </a:lnSpc>
              <a:buFont typeface="Arial"/>
              <a:buChar char="•"/>
            </a:pPr>
            <a:r>
              <a:rPr lang="en-US" sz="2100" spc="52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Se denomina “Fondeo” al total de dinero destinado para el pago de premios. (Ventas * % de Fondeo)</a:t>
            </a:r>
          </a:p>
          <a:p>
            <a:pPr marL="453390" lvl="1" indent="-226695" algn="l">
              <a:lnSpc>
                <a:spcPts val="2835"/>
              </a:lnSpc>
              <a:buFont typeface="Arial"/>
              <a:buChar char="•"/>
            </a:pPr>
            <a:r>
              <a:rPr lang="en-US" sz="2100" spc="52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En el caso particular de los premios paramutuales, si no existiera ganador de su categoría, los fondos destinados para el pago de premios, se acumulan en la categoría inmediata siguiente.</a:t>
            </a:r>
          </a:p>
          <a:p>
            <a:pPr algn="l">
              <a:lnSpc>
                <a:spcPts val="2835"/>
              </a:lnSpc>
            </a:pPr>
            <a:endParaRPr lang="en-US" sz="2100" spc="52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grpSp>
        <p:nvGrpSpPr>
          <p:cNvPr id="41" name="Group 41"/>
          <p:cNvGrpSpPr/>
          <p:nvPr/>
        </p:nvGrpSpPr>
        <p:grpSpPr>
          <a:xfrm>
            <a:off x="951509" y="564190"/>
            <a:ext cx="3988497" cy="797600"/>
            <a:chOff x="0" y="0"/>
            <a:chExt cx="5317996" cy="1063467"/>
          </a:xfrm>
        </p:grpSpPr>
        <p:grpSp>
          <p:nvGrpSpPr>
            <p:cNvPr id="42" name="Group 42"/>
            <p:cNvGrpSpPr/>
            <p:nvPr/>
          </p:nvGrpSpPr>
          <p:grpSpPr>
            <a:xfrm rot="-140888">
              <a:off x="13522" y="191645"/>
              <a:ext cx="5175256" cy="766126"/>
              <a:chOff x="0" y="0"/>
              <a:chExt cx="2608816" cy="386199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 rot="-140888">
              <a:off x="129218" y="105697"/>
              <a:ext cx="5175256" cy="766126"/>
              <a:chOff x="0" y="0"/>
              <a:chExt cx="2608816" cy="386199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FF66C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 rot="-140888">
              <a:off x="556662" y="190504"/>
              <a:ext cx="4320970" cy="611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0"/>
                </a:lnSpc>
                <a:spcBef>
                  <a:spcPct val="0"/>
                </a:spcBef>
              </a:pPr>
              <a:r>
                <a:rPr lang="en-US" sz="2742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primer episodio</a:t>
              </a:r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11941194" y="2497579"/>
            <a:ext cx="5193366" cy="693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 spc="52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Fondeo Inicial : x% * Ventas</a:t>
            </a:r>
          </a:p>
          <a:p>
            <a:pPr algn="l">
              <a:lnSpc>
                <a:spcPts val="2835"/>
              </a:lnSpc>
            </a:pPr>
            <a:r>
              <a:rPr lang="en-US" sz="2100" spc="52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En nuestro ejemplo 56%*Ventas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622595" y="-1336809"/>
            <a:ext cx="3499668" cy="13405540"/>
            <a:chOff x="0" y="0"/>
            <a:chExt cx="21219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91" cy="812800"/>
            </a:xfrm>
            <a:custGeom>
              <a:avLst/>
              <a:gdLst/>
              <a:ahLst/>
              <a:cxnLst/>
              <a:rect l="l" t="t" r="r" b="b"/>
              <a:pathLst>
                <a:path w="212191" h="812800">
                  <a:moveTo>
                    <a:pt x="106095" y="0"/>
                  </a:moveTo>
                  <a:cubicBezTo>
                    <a:pt x="47500" y="0"/>
                    <a:pt x="0" y="181951"/>
                    <a:pt x="0" y="406400"/>
                  </a:cubicBezTo>
                  <a:cubicBezTo>
                    <a:pt x="0" y="630849"/>
                    <a:pt x="47500" y="812800"/>
                    <a:pt x="106095" y="812800"/>
                  </a:cubicBezTo>
                  <a:cubicBezTo>
                    <a:pt x="164690" y="812800"/>
                    <a:pt x="212191" y="630849"/>
                    <a:pt x="212191" y="406400"/>
                  </a:cubicBezTo>
                  <a:cubicBezTo>
                    <a:pt x="212191" y="181951"/>
                    <a:pt x="164690" y="0"/>
                    <a:pt x="106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9893" y="47625"/>
              <a:ext cx="172405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09357" y="3983373"/>
            <a:ext cx="992463" cy="99246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068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1509" y="3315742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1509" y="1982349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1509" y="5094059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1509" y="2648112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1509" y="6425585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51509" y="5759822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51509" y="7093216"/>
            <a:ext cx="508158" cy="543805"/>
            <a:chOff x="0" y="0"/>
            <a:chExt cx="812800" cy="86981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51509" y="7760846"/>
            <a:ext cx="508158" cy="543805"/>
            <a:chOff x="0" y="0"/>
            <a:chExt cx="812800" cy="86981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89068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9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 rot="-140888">
            <a:off x="961651" y="707924"/>
            <a:ext cx="3881442" cy="574594"/>
            <a:chOff x="0" y="0"/>
            <a:chExt cx="2608816" cy="38619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608816" cy="386199"/>
            </a:xfrm>
            <a:custGeom>
              <a:avLst/>
              <a:gdLst/>
              <a:ahLst/>
              <a:cxnLst/>
              <a:rect l="l" t="t" r="r" b="b"/>
              <a:pathLst>
                <a:path w="2608816" h="386199">
                  <a:moveTo>
                    <a:pt x="59838" y="0"/>
                  </a:moveTo>
                  <a:lnTo>
                    <a:pt x="2548978" y="0"/>
                  </a:lnTo>
                  <a:cubicBezTo>
                    <a:pt x="2582025" y="0"/>
                    <a:pt x="2608816" y="26790"/>
                    <a:pt x="2608816" y="59838"/>
                  </a:cubicBezTo>
                  <a:lnTo>
                    <a:pt x="2608816" y="326361"/>
                  </a:lnTo>
                  <a:cubicBezTo>
                    <a:pt x="2608816" y="359409"/>
                    <a:pt x="2582025" y="386199"/>
                    <a:pt x="2548978" y="386199"/>
                  </a:cubicBezTo>
                  <a:lnTo>
                    <a:pt x="59838" y="386199"/>
                  </a:lnTo>
                  <a:cubicBezTo>
                    <a:pt x="26790" y="386199"/>
                    <a:pt x="0" y="359409"/>
                    <a:pt x="0" y="326361"/>
                  </a:cubicBezTo>
                  <a:lnTo>
                    <a:pt x="0" y="59838"/>
                  </a:lnTo>
                  <a:cubicBezTo>
                    <a:pt x="0" y="26790"/>
                    <a:pt x="26790" y="0"/>
                    <a:pt x="5983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2608816" cy="4242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15721156" y="341982"/>
            <a:ext cx="2130408" cy="847888"/>
          </a:xfrm>
          <a:custGeom>
            <a:avLst/>
            <a:gdLst/>
            <a:ahLst/>
            <a:cxnLst/>
            <a:rect l="l" t="t" r="r" b="b"/>
            <a:pathLst>
              <a:path w="2130408" h="847888">
                <a:moveTo>
                  <a:pt x="0" y="0"/>
                </a:moveTo>
                <a:lnTo>
                  <a:pt x="2130408" y="0"/>
                </a:lnTo>
                <a:lnTo>
                  <a:pt x="2130408" y="847888"/>
                </a:lnTo>
                <a:lnTo>
                  <a:pt x="0" y="847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2210448" y="3645128"/>
            <a:ext cx="5580502" cy="3771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 spc="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SORTEO N° 3057 </a:t>
            </a:r>
          </a:p>
          <a:p>
            <a:pPr algn="l">
              <a:lnSpc>
                <a:spcPts val="2700"/>
              </a:lnSpc>
            </a:pPr>
            <a:r>
              <a:rPr lang="en-US" sz="2000" spc="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VENTAS: USD 12.338.310</a:t>
            </a:r>
          </a:p>
          <a:p>
            <a:pPr algn="l">
              <a:lnSpc>
                <a:spcPts val="2700"/>
              </a:lnSpc>
            </a:pPr>
            <a:r>
              <a:rPr lang="en-US" sz="2000" spc="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APUESTAS: 822.554 (USD 15 cada una)</a:t>
            </a:r>
          </a:p>
          <a:p>
            <a:pPr algn="l">
              <a:lnSpc>
                <a:spcPts val="2700"/>
              </a:lnSpc>
            </a:pPr>
            <a:r>
              <a:rPr lang="en-US" sz="2000" b="1" spc="50">
                <a:solidFill>
                  <a:srgbClr val="890687"/>
                </a:solidFill>
                <a:latin typeface="Gotham Bold"/>
                <a:ea typeface="Gotham Bold"/>
                <a:cs typeface="Gotham Bold"/>
                <a:sym typeface="Gotham Bold"/>
              </a:rPr>
              <a:t>FONDEO: 56% = USD 6.909.454</a:t>
            </a:r>
          </a:p>
          <a:p>
            <a:pPr algn="l">
              <a:lnSpc>
                <a:spcPts val="2700"/>
              </a:lnSpc>
            </a:pPr>
            <a:r>
              <a:rPr lang="en-US" sz="2000" spc="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BOLSA ACUMULADA: USD 107.435.837</a:t>
            </a:r>
          </a:p>
          <a:p>
            <a:pPr algn="l">
              <a:lnSpc>
                <a:spcPts val="2700"/>
              </a:lnSpc>
            </a:pPr>
            <a:r>
              <a:rPr lang="en-US" sz="2000" spc="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BOLSA GARANTIZADA: USD 110.700.000 (POZO PUBLICADO)</a:t>
            </a:r>
          </a:p>
          <a:p>
            <a:pPr algn="l">
              <a:lnSpc>
                <a:spcPts val="2700"/>
              </a:lnSpc>
            </a:pPr>
            <a:r>
              <a:rPr lang="en-US" sz="2000" b="1" spc="50">
                <a:solidFill>
                  <a:srgbClr val="191919"/>
                </a:solidFill>
                <a:latin typeface="Gotham Bold"/>
                <a:ea typeface="Gotham Bold"/>
                <a:cs typeface="Gotham Bold"/>
                <a:sym typeface="Gotham Bold"/>
              </a:rPr>
              <a:t>TOTAL PAGADO POR PREMIOS: USD 114.435.291</a:t>
            </a:r>
          </a:p>
          <a:p>
            <a:pPr algn="l">
              <a:lnSpc>
                <a:spcPts val="2700"/>
              </a:lnSpc>
            </a:pPr>
            <a:r>
              <a:rPr lang="en-US" sz="2000" b="1" spc="50">
                <a:solidFill>
                  <a:srgbClr val="191919"/>
                </a:solidFill>
                <a:latin typeface="Gotham Bold"/>
                <a:ea typeface="Gotham Bold"/>
                <a:cs typeface="Gotham Bold"/>
                <a:sym typeface="Gotham Bold"/>
              </a:rPr>
              <a:t>RESULTADO = USD 0</a:t>
            </a:r>
          </a:p>
          <a:p>
            <a:pPr algn="l">
              <a:lnSpc>
                <a:spcPts val="2700"/>
              </a:lnSpc>
            </a:pPr>
            <a:endParaRPr lang="en-US" sz="2000" b="1" spc="50">
              <a:solidFill>
                <a:srgbClr val="191919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graphicFrame>
        <p:nvGraphicFramePr>
          <p:cNvPr id="37" name="Table 37"/>
          <p:cNvGraphicFramePr>
            <a:graphicFrameLocks noGrp="1"/>
          </p:cNvGraphicFramePr>
          <p:nvPr/>
        </p:nvGraphicFramePr>
        <p:xfrm>
          <a:off x="8124325" y="3166110"/>
          <a:ext cx="8834604" cy="4349525"/>
        </p:xfrm>
        <a:graphic>
          <a:graphicData uri="http://schemas.openxmlformats.org/drawingml/2006/table">
            <a:tbl>
              <a:tblPr/>
              <a:tblGrid>
                <a:gridCol w="1628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8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67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7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60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15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57445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 b="1">
                          <a:solidFill>
                            <a:srgbClr val="FFFFFE"/>
                          </a:solidFill>
                          <a:latin typeface="Gotham Bold"/>
                          <a:ea typeface="Gotham Bold"/>
                          <a:cs typeface="Gotham Bold"/>
                          <a:sym typeface="Gotham Bold"/>
                        </a:rPr>
                        <a:t>PREMIO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068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 b="1">
                          <a:solidFill>
                            <a:srgbClr val="FFFFFE"/>
                          </a:solidFill>
                          <a:latin typeface="Gotham Bold"/>
                          <a:ea typeface="Gotham Bold"/>
                          <a:cs typeface="Gotham Bold"/>
                          <a:sym typeface="Gotham Bold"/>
                        </a:rPr>
                        <a:t>GANADORES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068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 b="1">
                          <a:solidFill>
                            <a:srgbClr val="FFFFFE"/>
                          </a:solidFill>
                          <a:latin typeface="Gotham Bold"/>
                          <a:ea typeface="Gotham Bold"/>
                          <a:cs typeface="Gotham Bold"/>
                          <a:sym typeface="Gotham Bold"/>
                        </a:rPr>
                        <a:t>MATRIZ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068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 b="1">
                          <a:solidFill>
                            <a:srgbClr val="FFFFFE"/>
                          </a:solidFill>
                          <a:latin typeface="Gotham Bold"/>
                          <a:ea typeface="Gotham Bold"/>
                          <a:cs typeface="Gotham Bold"/>
                          <a:sym typeface="Gotham Bold"/>
                        </a:rPr>
                        <a:t>TOTAL A PAGAR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068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 b="1">
                          <a:solidFill>
                            <a:srgbClr val="FFFFFE"/>
                          </a:solidFill>
                          <a:latin typeface="Gotham Bold"/>
                          <a:ea typeface="Gotham Bold"/>
                          <a:cs typeface="Gotham Bold"/>
                          <a:sym typeface="Gotham Bold"/>
                        </a:rPr>
                        <a:t>TOTAL PAGADO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068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 b="1">
                          <a:solidFill>
                            <a:srgbClr val="FFFFFE"/>
                          </a:solidFill>
                          <a:latin typeface="Gotham Bold"/>
                          <a:ea typeface="Gotham Bold"/>
                          <a:cs typeface="Gotham Bold"/>
                          <a:sym typeface="Gotham Bold"/>
                        </a:rPr>
                        <a:t>PREMIO POR PERSONA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06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208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FFFFFE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75.0%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3.723.809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111.159.646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111.159.646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208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FFFFFE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2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0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5.0%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F9232C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248.254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208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FFFFFE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3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5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8.0%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F9232C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397.206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F9232C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645.460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F9232C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129.092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208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FFFFFE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4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19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1.5%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74.476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74.476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3920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208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FFFFFE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5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400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10.5%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521.333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521.333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1303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208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FFFFFE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6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620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180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111.600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111.600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180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208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FFFFFE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7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8715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50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435.750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435.750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50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208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FFFFFE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8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7858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30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235.740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235.740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30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9208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FFFFFE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9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77419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15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1.161.285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1.161.285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otham"/>
                          <a:ea typeface="Gotham"/>
                          <a:cs typeface="Gotham"/>
                          <a:sym typeface="Gotham"/>
                        </a:rPr>
                        <a:t>15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9208"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 b="1">
                          <a:solidFill>
                            <a:srgbClr val="FFFFFE"/>
                          </a:solidFill>
                          <a:latin typeface="Gotham Bold"/>
                          <a:ea typeface="Gotham Bold"/>
                          <a:cs typeface="Gotham Bold"/>
                          <a:sym typeface="Gotham Bold"/>
                        </a:rPr>
                        <a:t>TOTAL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r>
                        <a:rPr lang="en-US" sz="1700" b="1">
                          <a:solidFill>
                            <a:srgbClr val="000000"/>
                          </a:solidFill>
                          <a:latin typeface="Gotham Bold"/>
                          <a:ea typeface="Gotham Bold"/>
                          <a:cs typeface="Gotham Bold"/>
                          <a:sym typeface="Gotham Bold"/>
                        </a:rPr>
                        <a:t>95037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8906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 b="1">
                          <a:solidFill>
                            <a:srgbClr val="000000"/>
                          </a:solidFill>
                          <a:latin typeface="Gotham Bold"/>
                          <a:ea typeface="Gotham Bold"/>
                          <a:cs typeface="Gotham Bold"/>
                          <a:sym typeface="Gotham Bold"/>
                        </a:rPr>
                        <a:t>6.909.454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r>
                        <a:rPr lang="en-US" sz="1700" b="1">
                          <a:solidFill>
                            <a:srgbClr val="000000"/>
                          </a:solidFill>
                          <a:latin typeface="Gotham Bold"/>
                          <a:ea typeface="Gotham Bold"/>
                          <a:cs typeface="Gotham Bold"/>
                          <a:sym typeface="Gotham Bold"/>
                        </a:rPr>
                        <a:t>114.345.290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8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8" name="TextBox 38"/>
          <p:cNvSpPr txBox="1"/>
          <p:nvPr/>
        </p:nvSpPr>
        <p:spPr>
          <a:xfrm>
            <a:off x="2210448" y="1253310"/>
            <a:ext cx="14924112" cy="1005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  <a:spcBef>
                <a:spcPct val="0"/>
              </a:spcBef>
            </a:pPr>
            <a:r>
              <a:rPr lang="en-US" sz="5800" b="1">
                <a:solidFill>
                  <a:srgbClr val="191919"/>
                </a:solidFill>
                <a:latin typeface="Gotham Bold"/>
                <a:ea typeface="Gotham Bold"/>
                <a:cs typeface="Gotham Bold"/>
                <a:sym typeface="Gotham Bold"/>
              </a:rPr>
              <a:t>Juegos de Bolsa Acumulada - Jackpot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210448" y="2610012"/>
            <a:ext cx="5999050" cy="40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9"/>
              </a:lnSpc>
            </a:pPr>
            <a:r>
              <a:rPr lang="en-US" sz="2399" b="1" spc="59">
                <a:solidFill>
                  <a:srgbClr val="191919"/>
                </a:solidFill>
                <a:latin typeface="Gotham Bold"/>
                <a:ea typeface="Gotham Bold"/>
                <a:cs typeface="Gotham Bold"/>
                <a:sym typeface="Gotham Bold"/>
              </a:rPr>
              <a:t>EJEMPLO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048468" y="8394699"/>
            <a:ext cx="14949192" cy="340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 spc="52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PRIMER PREMIO = MAX( BOLSA GARANTIZADA; BOLSA ACUMULADA + 75% (PAYOUT - PREMIOS FIJOS)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951509" y="564190"/>
            <a:ext cx="3988497" cy="797600"/>
            <a:chOff x="0" y="0"/>
            <a:chExt cx="5317996" cy="1063467"/>
          </a:xfrm>
        </p:grpSpPr>
        <p:grpSp>
          <p:nvGrpSpPr>
            <p:cNvPr id="42" name="Group 42"/>
            <p:cNvGrpSpPr/>
            <p:nvPr/>
          </p:nvGrpSpPr>
          <p:grpSpPr>
            <a:xfrm rot="-140888">
              <a:off x="13522" y="191645"/>
              <a:ext cx="5175256" cy="766126"/>
              <a:chOff x="0" y="0"/>
              <a:chExt cx="2608816" cy="386199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 rot="-140888">
              <a:off x="129218" y="105697"/>
              <a:ext cx="5175256" cy="766126"/>
              <a:chOff x="0" y="0"/>
              <a:chExt cx="2608816" cy="386199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FF66C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 rot="-140888">
              <a:off x="556662" y="190504"/>
              <a:ext cx="4320970" cy="611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0"/>
                </a:lnSpc>
                <a:spcBef>
                  <a:spcPct val="0"/>
                </a:spcBef>
              </a:pPr>
              <a:r>
                <a:rPr lang="en-US" sz="2742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primer episodio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622595" y="-1336809"/>
            <a:ext cx="19474160" cy="13405540"/>
            <a:chOff x="0" y="0"/>
            <a:chExt cx="25965546" cy="17874053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3109270" y="7093575"/>
              <a:ext cx="1323284" cy="132328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432140" y="6203401"/>
              <a:ext cx="677544" cy="725074"/>
              <a:chOff x="0" y="0"/>
              <a:chExt cx="812800" cy="86981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432140" y="4425543"/>
              <a:ext cx="677544" cy="725074"/>
              <a:chOff x="0" y="0"/>
              <a:chExt cx="812800" cy="8698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432140" y="8574490"/>
              <a:ext cx="677544" cy="725074"/>
              <a:chOff x="0" y="0"/>
              <a:chExt cx="812800" cy="86981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432140" y="5313227"/>
              <a:ext cx="677544" cy="725074"/>
              <a:chOff x="0" y="0"/>
              <a:chExt cx="812800" cy="8698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432140" y="10349858"/>
              <a:ext cx="677544" cy="725074"/>
              <a:chOff x="0" y="0"/>
              <a:chExt cx="812800" cy="86981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432140" y="9462174"/>
              <a:ext cx="677544" cy="725074"/>
              <a:chOff x="0" y="0"/>
              <a:chExt cx="812800" cy="8698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432140" y="11240032"/>
              <a:ext cx="677544" cy="725074"/>
              <a:chOff x="0" y="0"/>
              <a:chExt cx="812800" cy="86981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432140" y="12130206"/>
              <a:ext cx="677544" cy="725074"/>
              <a:chOff x="0" y="0"/>
              <a:chExt cx="812800" cy="86981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 rot="-140888">
              <a:off x="3445662" y="2726310"/>
              <a:ext cx="5175256" cy="766126"/>
              <a:chOff x="0" y="0"/>
              <a:chExt cx="2608816" cy="386199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23125002" y="2238387"/>
              <a:ext cx="2840544" cy="1130518"/>
            </a:xfrm>
            <a:custGeom>
              <a:avLst/>
              <a:gdLst/>
              <a:ahLst/>
              <a:cxnLst/>
              <a:rect l="l" t="t" r="r" b="b"/>
              <a:pathLst>
                <a:path w="2840544" h="1130518">
                  <a:moveTo>
                    <a:pt x="0" y="0"/>
                  </a:moveTo>
                  <a:lnTo>
                    <a:pt x="2840544" y="0"/>
                  </a:lnTo>
                  <a:lnTo>
                    <a:pt x="2840544" y="1130517"/>
                  </a:lnTo>
                  <a:lnTo>
                    <a:pt x="0" y="11305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5586411" y="6038301"/>
              <a:ext cx="6514629" cy="7790289"/>
            </a:xfrm>
            <a:custGeom>
              <a:avLst/>
              <a:gdLst/>
              <a:ahLst/>
              <a:cxnLst/>
              <a:rect l="l" t="t" r="r" b="b"/>
              <a:pathLst>
                <a:path w="6514629" h="7790289">
                  <a:moveTo>
                    <a:pt x="0" y="0"/>
                  </a:moveTo>
                  <a:lnTo>
                    <a:pt x="6514629" y="0"/>
                  </a:lnTo>
                  <a:lnTo>
                    <a:pt x="6514629" y="7790289"/>
                  </a:lnTo>
                  <a:lnTo>
                    <a:pt x="0" y="7790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110725" y="3494766"/>
              <a:ext cx="19898816" cy="1298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20"/>
                </a:lnSpc>
                <a:spcBef>
                  <a:spcPct val="0"/>
                </a:spcBef>
              </a:pPr>
              <a:r>
                <a:rPr lang="en-US" sz="580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Juegos de Bolsa Acumulada - Jackpot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110725" y="4857201"/>
              <a:ext cx="7998733" cy="523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39"/>
                </a:lnSpc>
              </a:pPr>
              <a:r>
                <a:rPr lang="en-US" sz="2399" b="1" spc="59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fondeo para el pago de premios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924189" y="6494241"/>
              <a:ext cx="3724394" cy="542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RECAUDACIÓN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968232" y="7816327"/>
              <a:ext cx="3235091" cy="11018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FONDEO DE PREMIOS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968232" y="9360673"/>
              <a:ext cx="3680351" cy="11018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FONDO PARA PREMIOS FIJOS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968232" y="11038704"/>
              <a:ext cx="4414304" cy="9079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FONDOS PARA JACKPOT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924189" y="12620528"/>
              <a:ext cx="5461647" cy="9079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</a:pPr>
              <a:r>
                <a:rPr lang="en-US" sz="2499" b="1" spc="62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FONDOS PREMIOS PARAMUTUALES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3015440" y="6555442"/>
              <a:ext cx="11790024" cy="444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TOTAL DE APUESTAS X $ APUESTA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3015440" y="8104764"/>
              <a:ext cx="11790024" cy="444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56% DE LA RECAUDACIÓN = PAYOUT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3015440" y="11241879"/>
              <a:ext cx="11790024" cy="9015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MAX( BOLSA GARANTIZADA; BOLSA ACUMULADA + X% (PAYOUT - PREMIOS FIJOS)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3015440" y="12828904"/>
              <a:ext cx="11790024" cy="444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% PREMIO (1) * (FONDEO DE PREMIOS - PREMIOS FIJOS)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3015440" y="9692185"/>
              <a:ext cx="11790024" cy="444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GANADORES X $PREMIO FIJO</a:t>
              </a:r>
            </a:p>
          </p:txBody>
        </p:sp>
        <p:grpSp>
          <p:nvGrpSpPr>
            <p:cNvPr id="50" name="Group 50"/>
            <p:cNvGrpSpPr/>
            <p:nvPr/>
          </p:nvGrpSpPr>
          <p:grpSpPr>
            <a:xfrm rot="-140888">
              <a:off x="3445662" y="2726310"/>
              <a:ext cx="5175256" cy="766126"/>
              <a:chOff x="0" y="0"/>
              <a:chExt cx="2608816" cy="386199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 rot="-140888">
              <a:off x="3561358" y="2640362"/>
              <a:ext cx="5175256" cy="766126"/>
              <a:chOff x="0" y="0"/>
              <a:chExt cx="2608816" cy="386199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FF66C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6" name="TextBox 56"/>
            <p:cNvSpPr txBox="1"/>
            <p:nvPr/>
          </p:nvSpPr>
          <p:spPr>
            <a:xfrm rot="-140888">
              <a:off x="3988802" y="2725169"/>
              <a:ext cx="4320970" cy="611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0"/>
                </a:lnSpc>
                <a:spcBef>
                  <a:spcPct val="0"/>
                </a:spcBef>
              </a:pPr>
              <a:r>
                <a:rPr lang="en-US" sz="2742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primer episodio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9632634"/>
            <a:ext cx="24129631" cy="21722276"/>
            <a:chOff x="0" y="0"/>
            <a:chExt cx="32172842" cy="2896303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11088981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776635" y="19051199"/>
              <a:ext cx="1323284" cy="132328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099505" y="17270851"/>
              <a:ext cx="677544" cy="725074"/>
              <a:chOff x="0" y="0"/>
              <a:chExt cx="812800" cy="86981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099505" y="15492993"/>
              <a:ext cx="677544" cy="725074"/>
              <a:chOff x="0" y="0"/>
              <a:chExt cx="812800" cy="8698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099505" y="18161025"/>
              <a:ext cx="677544" cy="725074"/>
              <a:chOff x="0" y="0"/>
              <a:chExt cx="812800" cy="86981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099505" y="16380677"/>
              <a:ext cx="677544" cy="725074"/>
              <a:chOff x="0" y="0"/>
              <a:chExt cx="812800" cy="8698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099505" y="21417308"/>
              <a:ext cx="677544" cy="725074"/>
              <a:chOff x="0" y="0"/>
              <a:chExt cx="812800" cy="86981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099505" y="20529624"/>
              <a:ext cx="677544" cy="725074"/>
              <a:chOff x="0" y="0"/>
              <a:chExt cx="812800" cy="8698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099505" y="22294782"/>
              <a:ext cx="677544" cy="725074"/>
              <a:chOff x="0" y="0"/>
              <a:chExt cx="812800" cy="86981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099505" y="23184956"/>
              <a:ext cx="677544" cy="725074"/>
              <a:chOff x="0" y="0"/>
              <a:chExt cx="812800" cy="86981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7513609" y="0"/>
              <a:ext cx="14659232" cy="14659232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14350" cap="sq">
                <a:solidFill>
                  <a:srgbClr val="890687">
                    <a:alpha val="1176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21796164" y="13149521"/>
              <a:ext cx="3793308" cy="1509711"/>
            </a:xfrm>
            <a:custGeom>
              <a:avLst/>
              <a:gdLst/>
              <a:ahLst/>
              <a:cxnLst/>
              <a:rect l="l" t="t" r="r" b="b"/>
              <a:pathLst>
                <a:path w="3793308" h="1509711">
                  <a:moveTo>
                    <a:pt x="0" y="0"/>
                  </a:moveTo>
                  <a:lnTo>
                    <a:pt x="3793308" y="0"/>
                  </a:lnTo>
                  <a:lnTo>
                    <a:pt x="3793308" y="1509711"/>
                  </a:lnTo>
                  <a:lnTo>
                    <a:pt x="0" y="1509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627614" y="17156551"/>
              <a:ext cx="15771991" cy="71880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06106" lvl="1" indent="-253053" algn="l">
                <a:lnSpc>
                  <a:spcPts val="3938"/>
                </a:lnSpc>
                <a:buFont typeface="Arial"/>
                <a:buChar char="•"/>
              </a:pPr>
              <a:r>
                <a:rPr lang="en-US" sz="2344" b="1" spc="58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Diseño en la estructura del juego, armado de nota técnica</a:t>
              </a:r>
            </a:p>
            <a:p>
              <a:pPr marL="506106" lvl="1" indent="-253053" algn="l">
                <a:lnSpc>
                  <a:spcPts val="3938"/>
                </a:lnSpc>
                <a:buFont typeface="Arial"/>
                <a:buChar char="•"/>
              </a:pPr>
              <a:r>
                <a:rPr lang="en-US" sz="2344" b="1" spc="58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Definición de los premios que se van a pagar (matriz de premios) buscando ecuanimidad en la retribución a los ganadores.</a:t>
              </a:r>
            </a:p>
            <a:p>
              <a:pPr marL="506106" lvl="1" indent="-253053" algn="l">
                <a:lnSpc>
                  <a:spcPts val="3938"/>
                </a:lnSpc>
                <a:buFont typeface="Arial"/>
                <a:buChar char="•"/>
              </a:pPr>
              <a:r>
                <a:rPr lang="en-US" sz="2344" b="1" spc="58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Estabilidad entre los ingresos por apuestas y egresos por premios</a:t>
              </a:r>
            </a:p>
            <a:p>
              <a:pPr marL="506106" lvl="1" indent="-253053" algn="l">
                <a:lnSpc>
                  <a:spcPts val="3938"/>
                </a:lnSpc>
                <a:buFont typeface="Arial"/>
                <a:buChar char="•"/>
              </a:pPr>
              <a:r>
                <a:rPr lang="en-US" sz="2344" b="1" spc="58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Necesidad de Caja para el pago de premios</a:t>
              </a:r>
            </a:p>
            <a:p>
              <a:pPr marL="506106" lvl="1" indent="-253053" algn="l">
                <a:lnSpc>
                  <a:spcPts val="3938"/>
                </a:lnSpc>
                <a:buFont typeface="Arial"/>
                <a:buChar char="•"/>
              </a:pPr>
              <a:r>
                <a:rPr lang="en-US" sz="2344" b="1" spc="58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Equilibrio en el largo plazo del juego, factibilidad técnica</a:t>
              </a:r>
            </a:p>
            <a:p>
              <a:pPr marL="506106" lvl="1" indent="-253053" algn="l">
                <a:lnSpc>
                  <a:spcPts val="3938"/>
                </a:lnSpc>
                <a:buFont typeface="Arial"/>
                <a:buChar char="•"/>
              </a:pPr>
              <a:r>
                <a:rPr lang="en-US" sz="2344" b="1" spc="58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Probabilidad de Default en el caso que los fondos por premios sean menores que el pago de premios</a:t>
              </a:r>
            </a:p>
            <a:p>
              <a:pPr marL="506106" lvl="1" indent="-253053" algn="l">
                <a:lnSpc>
                  <a:spcPts val="3938"/>
                </a:lnSpc>
                <a:buFont typeface="Arial"/>
                <a:buChar char="•"/>
              </a:pPr>
              <a:r>
                <a:rPr lang="en-US" sz="2344" b="1" spc="58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Necesidad de generación de Reservas por Desvios </a:t>
              </a:r>
            </a:p>
            <a:p>
              <a:pPr marL="506106" lvl="1" indent="-253053" algn="l">
                <a:lnSpc>
                  <a:spcPts val="3938"/>
                </a:lnSpc>
                <a:buFont typeface="Arial"/>
                <a:buChar char="•"/>
              </a:pPr>
              <a:r>
                <a:rPr lang="en-US" sz="2344" b="1" spc="58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ALM en el negocio</a:t>
              </a:r>
            </a:p>
            <a:p>
              <a:pPr marL="506106" lvl="1" indent="-253053" algn="l">
                <a:lnSpc>
                  <a:spcPts val="3938"/>
                </a:lnSpc>
                <a:buFont typeface="Arial"/>
                <a:buChar char="•"/>
              </a:pPr>
              <a:r>
                <a:rPr lang="en-US" sz="2344" b="1" spc="58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Responsabilidad social en el armado y diseño del juego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5269590" y="18523562"/>
              <a:ext cx="3713808" cy="4262621"/>
            </a:xfrm>
            <a:custGeom>
              <a:avLst/>
              <a:gdLst/>
              <a:ahLst/>
              <a:cxnLst/>
              <a:rect l="l" t="t" r="r" b="b"/>
              <a:pathLst>
                <a:path w="3713808" h="4262621">
                  <a:moveTo>
                    <a:pt x="0" y="0"/>
                  </a:moveTo>
                  <a:lnTo>
                    <a:pt x="3713808" y="0"/>
                  </a:lnTo>
                  <a:lnTo>
                    <a:pt x="3713808" y="4262621"/>
                  </a:lnTo>
                  <a:lnTo>
                    <a:pt x="0" y="42626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182710" y="15081743"/>
              <a:ext cx="20605586" cy="1298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20"/>
                </a:lnSpc>
                <a:spcBef>
                  <a:spcPct val="0"/>
                </a:spcBef>
              </a:pPr>
              <a:r>
                <a:rPr lang="en-US" sz="580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Rol del Actuario en Juegos de Lotería</a:t>
              </a:r>
            </a:p>
          </p:txBody>
        </p:sp>
        <p:grpSp>
          <p:nvGrpSpPr>
            <p:cNvPr id="40" name="Group 40"/>
            <p:cNvGrpSpPr/>
            <p:nvPr/>
          </p:nvGrpSpPr>
          <p:grpSpPr>
            <a:xfrm rot="-140888">
              <a:off x="3113027" y="13787410"/>
              <a:ext cx="5175256" cy="766126"/>
              <a:chOff x="0" y="0"/>
              <a:chExt cx="2608816" cy="386199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 rot="-140888">
              <a:off x="3228723" y="13701462"/>
              <a:ext cx="5175256" cy="766126"/>
              <a:chOff x="0" y="0"/>
              <a:chExt cx="2608816" cy="386199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FF66C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6" name="TextBox 46"/>
            <p:cNvSpPr txBox="1"/>
            <p:nvPr/>
          </p:nvSpPr>
          <p:spPr>
            <a:xfrm rot="-140888">
              <a:off x="3656167" y="13786269"/>
              <a:ext cx="4320970" cy="611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0"/>
                </a:lnSpc>
                <a:spcBef>
                  <a:spcPct val="0"/>
                </a:spcBef>
              </a:pPr>
              <a:r>
                <a:rPr lang="en-US" sz="2742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primer episodio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9632634"/>
            <a:ext cx="24129631" cy="21722276"/>
            <a:chOff x="0" y="0"/>
            <a:chExt cx="32172842" cy="2896303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11088981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811610" y="19935023"/>
              <a:ext cx="1323284" cy="132328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134480" y="17264501"/>
              <a:ext cx="677544" cy="725074"/>
              <a:chOff x="0" y="0"/>
              <a:chExt cx="812800" cy="86981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134480" y="15486643"/>
              <a:ext cx="677544" cy="725074"/>
              <a:chOff x="0" y="0"/>
              <a:chExt cx="812800" cy="8698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134480" y="18154675"/>
              <a:ext cx="677544" cy="725074"/>
              <a:chOff x="0" y="0"/>
              <a:chExt cx="812800" cy="86981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134480" y="16374327"/>
              <a:ext cx="677544" cy="725074"/>
              <a:chOff x="0" y="0"/>
              <a:chExt cx="812800" cy="8698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134480" y="21410958"/>
              <a:ext cx="677544" cy="725074"/>
              <a:chOff x="0" y="0"/>
              <a:chExt cx="812800" cy="86981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134480" y="19044849"/>
              <a:ext cx="677544" cy="725074"/>
              <a:chOff x="0" y="0"/>
              <a:chExt cx="812800" cy="8698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6201786" y="17150754"/>
              <a:ext cx="18267344" cy="108246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95"/>
                </a:lnSpc>
              </a:pPr>
              <a:r>
                <a:rPr lang="en-US" sz="2425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Un análisis clave a realizar es la </a:t>
              </a:r>
              <a:r>
                <a:rPr lang="en-US" sz="2425" b="1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“Simulación de años de sorteos”,</a:t>
              </a:r>
              <a:r>
                <a:rPr lang="en-US" sz="2425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 a través de técnicas de Simulación estocástica.</a:t>
              </a:r>
            </a:p>
            <a:p>
              <a:pPr algn="l">
                <a:lnSpc>
                  <a:spcPts val="3395"/>
                </a:lnSpc>
              </a:pPr>
              <a:endParaRPr lang="en-US" sz="2425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algn="l">
                <a:lnSpc>
                  <a:spcPts val="3395"/>
                </a:lnSpc>
              </a:pPr>
              <a:r>
                <a:rPr lang="en-US" sz="2425" b="1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Generación de números aleatorios</a:t>
              </a:r>
              <a:r>
                <a:rPr lang="en-US" sz="2425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 que permiten representar la probabilidad acumulada de obtener los premios en el juego, logrando recrear virtualmente la cantidad potencial de ganadores de cada sorteo.</a:t>
              </a:r>
            </a:p>
            <a:p>
              <a:pPr algn="l">
                <a:lnSpc>
                  <a:spcPts val="3395"/>
                </a:lnSpc>
              </a:pPr>
              <a:endParaRPr lang="en-US" sz="2425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algn="l">
                <a:lnSpc>
                  <a:spcPts val="3395"/>
                </a:lnSpc>
              </a:pPr>
              <a:r>
                <a:rPr lang="en-US" sz="2425" b="1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Cálculo de diferentes KPI’s de negocio:</a:t>
              </a:r>
            </a:p>
            <a:p>
              <a:pPr marL="523627" lvl="1" indent="-261813" algn="l">
                <a:lnSpc>
                  <a:spcPts val="3395"/>
                </a:lnSpc>
                <a:buFont typeface="Arial"/>
                <a:buChar char="•"/>
              </a:pPr>
              <a:r>
                <a:rPr lang="en-US" sz="2425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Potenciales ganadores por cada categoria</a:t>
              </a:r>
            </a:p>
            <a:p>
              <a:pPr marL="523627" lvl="1" indent="-261813" algn="l">
                <a:lnSpc>
                  <a:spcPts val="3395"/>
                </a:lnSpc>
                <a:buFont typeface="Arial"/>
                <a:buChar char="•"/>
              </a:pPr>
              <a:r>
                <a:rPr lang="en-US" sz="2425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Premios promedios pagado por categoria</a:t>
              </a:r>
            </a:p>
            <a:p>
              <a:pPr marL="523627" lvl="1" indent="-261813" algn="l">
                <a:lnSpc>
                  <a:spcPts val="3395"/>
                </a:lnSpc>
                <a:buFont typeface="Arial"/>
                <a:buChar char="•"/>
              </a:pPr>
              <a:r>
                <a:rPr lang="en-US" sz="2425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Cashflow de cada juego / anual</a:t>
              </a:r>
            </a:p>
            <a:p>
              <a:pPr marL="523627" lvl="1" indent="-261813" algn="l">
                <a:lnSpc>
                  <a:spcPts val="3395"/>
                </a:lnSpc>
                <a:buFont typeface="Arial"/>
                <a:buChar char="•"/>
              </a:pPr>
              <a:r>
                <a:rPr lang="en-US" sz="2425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Payout Final: relación entre el pago de premios y nivel de ventas</a:t>
              </a:r>
            </a:p>
            <a:p>
              <a:pPr marL="523627" lvl="1" indent="-261813" algn="l">
                <a:lnSpc>
                  <a:spcPts val="3395"/>
                </a:lnSpc>
                <a:buFont typeface="Arial"/>
                <a:buChar char="•"/>
              </a:pPr>
              <a:r>
                <a:rPr lang="en-US" sz="2425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Probabilidad de Default: Cantidad de Sorteos con Cashflow negativo sobre la “Totalidad de Sorteos”. (medición a nivel anual)</a:t>
              </a:r>
            </a:p>
            <a:p>
              <a:pPr marL="523627" lvl="1" indent="-261813" algn="l">
                <a:lnSpc>
                  <a:spcPts val="3395"/>
                </a:lnSpc>
                <a:buFont typeface="Arial"/>
                <a:buChar char="•"/>
              </a:pPr>
              <a:r>
                <a:rPr lang="en-US" sz="2425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Análisis por Sorteos vs. Análisis Anuales</a:t>
              </a:r>
            </a:p>
            <a:p>
              <a:pPr algn="l">
                <a:lnSpc>
                  <a:spcPts val="3395"/>
                </a:lnSpc>
              </a:pPr>
              <a:endParaRPr lang="en-US" sz="2425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algn="l">
                <a:lnSpc>
                  <a:spcPts val="3395"/>
                </a:lnSpc>
              </a:pPr>
              <a:endParaRPr lang="en-US" sz="2425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algn="l">
                <a:lnSpc>
                  <a:spcPts val="3395"/>
                </a:lnSpc>
              </a:pPr>
              <a:endParaRPr lang="en-US" sz="2425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algn="l">
                <a:lnSpc>
                  <a:spcPts val="3395"/>
                </a:lnSpc>
              </a:pPr>
              <a:endParaRPr lang="en-US" sz="2425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3134480" y="22301132"/>
              <a:ext cx="677544" cy="725074"/>
              <a:chOff x="0" y="0"/>
              <a:chExt cx="812800" cy="869819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134480" y="23191306"/>
              <a:ext cx="677544" cy="725074"/>
              <a:chOff x="0" y="0"/>
              <a:chExt cx="812800" cy="869819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7513609" y="0"/>
              <a:ext cx="14659232" cy="14659232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14350" cap="sq">
                <a:solidFill>
                  <a:srgbClr val="890687">
                    <a:alpha val="1176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1796164" y="13149521"/>
              <a:ext cx="3793308" cy="1509711"/>
            </a:xfrm>
            <a:custGeom>
              <a:avLst/>
              <a:gdLst/>
              <a:ahLst/>
              <a:cxnLst/>
              <a:rect l="l" t="t" r="r" b="b"/>
              <a:pathLst>
                <a:path w="3793308" h="1509711">
                  <a:moveTo>
                    <a:pt x="0" y="0"/>
                  </a:moveTo>
                  <a:lnTo>
                    <a:pt x="3793308" y="0"/>
                  </a:lnTo>
                  <a:lnTo>
                    <a:pt x="3793308" y="1509711"/>
                  </a:lnTo>
                  <a:lnTo>
                    <a:pt x="0" y="1509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5182710" y="17264501"/>
              <a:ext cx="498375" cy="515237"/>
            </a:xfrm>
            <a:custGeom>
              <a:avLst/>
              <a:gdLst/>
              <a:ahLst/>
              <a:cxnLst/>
              <a:rect l="l" t="t" r="r" b="b"/>
              <a:pathLst>
                <a:path w="498375" h="515237">
                  <a:moveTo>
                    <a:pt x="0" y="0"/>
                  </a:moveTo>
                  <a:lnTo>
                    <a:pt x="498376" y="0"/>
                  </a:lnTo>
                  <a:lnTo>
                    <a:pt x="498376" y="515238"/>
                  </a:lnTo>
                  <a:lnTo>
                    <a:pt x="0" y="5152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5182710" y="19044849"/>
              <a:ext cx="498375" cy="515237"/>
            </a:xfrm>
            <a:custGeom>
              <a:avLst/>
              <a:gdLst/>
              <a:ahLst/>
              <a:cxnLst/>
              <a:rect l="l" t="t" r="r" b="b"/>
              <a:pathLst>
                <a:path w="498375" h="515237">
                  <a:moveTo>
                    <a:pt x="0" y="0"/>
                  </a:moveTo>
                  <a:lnTo>
                    <a:pt x="498376" y="0"/>
                  </a:lnTo>
                  <a:lnTo>
                    <a:pt x="498376" y="515237"/>
                  </a:lnTo>
                  <a:lnTo>
                    <a:pt x="0" y="5152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5184818" y="21153340"/>
              <a:ext cx="498375" cy="515237"/>
            </a:xfrm>
            <a:custGeom>
              <a:avLst/>
              <a:gdLst/>
              <a:ahLst/>
              <a:cxnLst/>
              <a:rect l="l" t="t" r="r" b="b"/>
              <a:pathLst>
                <a:path w="498375" h="515237">
                  <a:moveTo>
                    <a:pt x="0" y="0"/>
                  </a:moveTo>
                  <a:lnTo>
                    <a:pt x="498375" y="0"/>
                  </a:lnTo>
                  <a:lnTo>
                    <a:pt x="498375" y="515237"/>
                  </a:lnTo>
                  <a:lnTo>
                    <a:pt x="0" y="5152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" name="Group 41"/>
            <p:cNvGrpSpPr/>
            <p:nvPr/>
          </p:nvGrpSpPr>
          <p:grpSpPr>
            <a:xfrm rot="-140888">
              <a:off x="3113027" y="13787410"/>
              <a:ext cx="5175256" cy="766126"/>
              <a:chOff x="0" y="0"/>
              <a:chExt cx="2608816" cy="386199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 rot="-140888">
              <a:off x="3228723" y="13701462"/>
              <a:ext cx="5175256" cy="766126"/>
              <a:chOff x="0" y="0"/>
              <a:chExt cx="2608816" cy="386199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FF66C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7" name="TextBox 47"/>
            <p:cNvSpPr txBox="1"/>
            <p:nvPr/>
          </p:nvSpPr>
          <p:spPr>
            <a:xfrm rot="-140888">
              <a:off x="3656167" y="13786269"/>
              <a:ext cx="4320970" cy="611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0"/>
                </a:lnSpc>
                <a:spcBef>
                  <a:spcPct val="0"/>
                </a:spcBef>
              </a:pPr>
              <a:r>
                <a:rPr lang="en-US" sz="2742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primer episodio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22562028" y="21004806"/>
              <a:ext cx="2821936" cy="2592654"/>
            </a:xfrm>
            <a:custGeom>
              <a:avLst/>
              <a:gdLst/>
              <a:ahLst/>
              <a:cxnLst/>
              <a:rect l="l" t="t" r="r" b="b"/>
              <a:pathLst>
                <a:path w="2821936" h="2592654">
                  <a:moveTo>
                    <a:pt x="0" y="0"/>
                  </a:moveTo>
                  <a:lnTo>
                    <a:pt x="2821936" y="0"/>
                  </a:lnTo>
                  <a:lnTo>
                    <a:pt x="2821936" y="2592653"/>
                  </a:lnTo>
                  <a:lnTo>
                    <a:pt x="0" y="25926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31999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182710" y="15081743"/>
              <a:ext cx="20605586" cy="1298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20"/>
                </a:lnSpc>
                <a:spcBef>
                  <a:spcPct val="0"/>
                </a:spcBef>
              </a:pPr>
              <a:r>
                <a:rPr lang="en-US" sz="580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Batería de Análisis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9632634"/>
            <a:ext cx="24129631" cy="21722276"/>
            <a:chOff x="0" y="0"/>
            <a:chExt cx="32172842" cy="2896303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11088981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811610" y="19935023"/>
              <a:ext cx="1323284" cy="132328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134480" y="17264501"/>
              <a:ext cx="677544" cy="725074"/>
              <a:chOff x="0" y="0"/>
              <a:chExt cx="812800" cy="86981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134480" y="15486643"/>
              <a:ext cx="677544" cy="725074"/>
              <a:chOff x="0" y="0"/>
              <a:chExt cx="812800" cy="8698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134480" y="18154675"/>
              <a:ext cx="677544" cy="725074"/>
              <a:chOff x="0" y="0"/>
              <a:chExt cx="812800" cy="86981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134480" y="16374327"/>
              <a:ext cx="677544" cy="725074"/>
              <a:chOff x="0" y="0"/>
              <a:chExt cx="812800" cy="8698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134480" y="21410958"/>
              <a:ext cx="677544" cy="725074"/>
              <a:chOff x="0" y="0"/>
              <a:chExt cx="812800" cy="86981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134480" y="19044849"/>
              <a:ext cx="677544" cy="725074"/>
              <a:chOff x="0" y="0"/>
              <a:chExt cx="812800" cy="8698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134480" y="22301132"/>
              <a:ext cx="677544" cy="725074"/>
              <a:chOff x="0" y="0"/>
              <a:chExt cx="812800" cy="86981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134480" y="23191306"/>
              <a:ext cx="677544" cy="725074"/>
              <a:chOff x="0" y="0"/>
              <a:chExt cx="812800" cy="86981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7513609" y="0"/>
              <a:ext cx="14659232" cy="14659232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14350" cap="sq">
                <a:solidFill>
                  <a:srgbClr val="890687">
                    <a:alpha val="1176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21796164" y="13149521"/>
              <a:ext cx="3793308" cy="1509711"/>
            </a:xfrm>
            <a:custGeom>
              <a:avLst/>
              <a:gdLst/>
              <a:ahLst/>
              <a:cxnLst/>
              <a:rect l="l" t="t" r="r" b="b"/>
              <a:pathLst>
                <a:path w="3793308" h="1509711">
                  <a:moveTo>
                    <a:pt x="0" y="0"/>
                  </a:moveTo>
                  <a:lnTo>
                    <a:pt x="3793308" y="0"/>
                  </a:lnTo>
                  <a:lnTo>
                    <a:pt x="3793308" y="1509711"/>
                  </a:lnTo>
                  <a:lnTo>
                    <a:pt x="0" y="1509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7" name="Group 37"/>
            <p:cNvGrpSpPr/>
            <p:nvPr/>
          </p:nvGrpSpPr>
          <p:grpSpPr>
            <a:xfrm rot="-140888">
              <a:off x="3113027" y="13787410"/>
              <a:ext cx="5175256" cy="766126"/>
              <a:chOff x="0" y="0"/>
              <a:chExt cx="2608816" cy="386199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 rot="-140888">
              <a:off x="3228723" y="13701462"/>
              <a:ext cx="5175256" cy="766126"/>
              <a:chOff x="0" y="0"/>
              <a:chExt cx="2608816" cy="386199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FF66C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 rot="-140888">
              <a:off x="3656167" y="13786269"/>
              <a:ext cx="4320970" cy="611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0"/>
                </a:lnSpc>
                <a:spcBef>
                  <a:spcPct val="0"/>
                </a:spcBef>
              </a:pPr>
              <a:r>
                <a:rPr lang="en-US" sz="2742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primer episodio</a:t>
              </a:r>
            </a:p>
          </p:txBody>
        </p:sp>
        <p:sp>
          <p:nvSpPr>
            <p:cNvPr id="44" name="Freeform 44"/>
            <p:cNvSpPr/>
            <p:nvPr/>
          </p:nvSpPr>
          <p:spPr>
            <a:xfrm>
              <a:off x="5637035" y="17739700"/>
              <a:ext cx="9065865" cy="5451607"/>
            </a:xfrm>
            <a:custGeom>
              <a:avLst/>
              <a:gdLst/>
              <a:ahLst/>
              <a:cxnLst/>
              <a:rect l="l" t="t" r="r" b="b"/>
              <a:pathLst>
                <a:path w="9065865" h="5451607">
                  <a:moveTo>
                    <a:pt x="0" y="0"/>
                  </a:moveTo>
                  <a:lnTo>
                    <a:pt x="9065865" y="0"/>
                  </a:lnTo>
                  <a:lnTo>
                    <a:pt x="9065865" y="5451606"/>
                  </a:lnTo>
                  <a:lnTo>
                    <a:pt x="0" y="54516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9004589" y="17739700"/>
              <a:ext cx="0" cy="4923970"/>
            </a:xfrm>
            <a:prstGeom prst="line">
              <a:avLst/>
            </a:prstGeom>
            <a:ln w="50800" cap="flat">
              <a:solidFill>
                <a:srgbClr val="FEE08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15277989" y="17738403"/>
              <a:ext cx="10311484" cy="5387750"/>
            </a:xfrm>
            <a:custGeom>
              <a:avLst/>
              <a:gdLst/>
              <a:ahLst/>
              <a:cxnLst/>
              <a:rect l="l" t="t" r="r" b="b"/>
              <a:pathLst>
                <a:path w="10311484" h="5387750">
                  <a:moveTo>
                    <a:pt x="0" y="0"/>
                  </a:moveTo>
                  <a:lnTo>
                    <a:pt x="10311483" y="0"/>
                  </a:lnTo>
                  <a:lnTo>
                    <a:pt x="10311483" y="5387751"/>
                  </a:lnTo>
                  <a:lnTo>
                    <a:pt x="0" y="5387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182710" y="15075393"/>
              <a:ext cx="20605586" cy="1298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20"/>
                </a:lnSpc>
                <a:spcBef>
                  <a:spcPct val="0"/>
                </a:spcBef>
              </a:pPr>
              <a:r>
                <a:rPr lang="en-US" sz="580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01. Análisis de Ganadores y Montos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758503" y="23900505"/>
              <a:ext cx="8452025" cy="18544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Ganadores Minimos:  0 ganadores en el año</a:t>
              </a:r>
            </a:p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Ganadores Máximos: 11 ganadores por año</a:t>
              </a:r>
            </a:p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Ganadores Promedio: 4,7 ganadores por año</a:t>
              </a:r>
            </a:p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Ganadores Mediana: 4 ganadores por año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499289" y="16336227"/>
              <a:ext cx="18407221" cy="523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39"/>
                </a:lnSpc>
              </a:pPr>
              <a:r>
                <a:rPr lang="en-US" sz="2399" b="1" spc="59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Análisis anual. Simulación 100 años, con 15.600 sorteos.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5485504" y="23900505"/>
              <a:ext cx="8452025" cy="18544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Monto Minimo:  USD 0 / USD 63,6MM</a:t>
              </a:r>
            </a:p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Monto Máximo: USD 567 MM</a:t>
              </a:r>
            </a:p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Monto Promedio: USD 177 MM</a:t>
              </a:r>
            </a:p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Monto Mediana: USD 148 MM</a:t>
              </a:r>
            </a:p>
          </p:txBody>
        </p:sp>
        <p:sp>
          <p:nvSpPr>
            <p:cNvPr id="51" name="AutoShape 51"/>
            <p:cNvSpPr/>
            <p:nvPr/>
          </p:nvSpPr>
          <p:spPr>
            <a:xfrm flipH="1">
              <a:off x="17951592" y="17738403"/>
              <a:ext cx="0" cy="4425093"/>
            </a:xfrm>
            <a:prstGeom prst="line">
              <a:avLst/>
            </a:prstGeom>
            <a:ln w="50800" cap="flat">
              <a:solidFill>
                <a:srgbClr val="FEE08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9632634"/>
            <a:ext cx="24129631" cy="21722276"/>
            <a:chOff x="0" y="0"/>
            <a:chExt cx="32172842" cy="2896303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11088981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811610" y="19935023"/>
              <a:ext cx="1323284" cy="132328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134480" y="17264501"/>
              <a:ext cx="677544" cy="725074"/>
              <a:chOff x="0" y="0"/>
              <a:chExt cx="812800" cy="86981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134480" y="15486643"/>
              <a:ext cx="677544" cy="725074"/>
              <a:chOff x="0" y="0"/>
              <a:chExt cx="812800" cy="8698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134480" y="18154675"/>
              <a:ext cx="677544" cy="725074"/>
              <a:chOff x="0" y="0"/>
              <a:chExt cx="812800" cy="86981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134480" y="16374327"/>
              <a:ext cx="677544" cy="725074"/>
              <a:chOff x="0" y="0"/>
              <a:chExt cx="812800" cy="8698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134480" y="21410958"/>
              <a:ext cx="677544" cy="725074"/>
              <a:chOff x="0" y="0"/>
              <a:chExt cx="812800" cy="86981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134480" y="19044849"/>
              <a:ext cx="677544" cy="725074"/>
              <a:chOff x="0" y="0"/>
              <a:chExt cx="812800" cy="8698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134480" y="22301132"/>
              <a:ext cx="677544" cy="725074"/>
              <a:chOff x="0" y="0"/>
              <a:chExt cx="812800" cy="86981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134480" y="23191306"/>
              <a:ext cx="677544" cy="725074"/>
              <a:chOff x="0" y="0"/>
              <a:chExt cx="812800" cy="86981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7513609" y="0"/>
              <a:ext cx="14659232" cy="14659232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14350" cap="sq">
                <a:solidFill>
                  <a:srgbClr val="890687">
                    <a:alpha val="1176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21796164" y="13149521"/>
              <a:ext cx="3793308" cy="1509711"/>
            </a:xfrm>
            <a:custGeom>
              <a:avLst/>
              <a:gdLst/>
              <a:ahLst/>
              <a:cxnLst/>
              <a:rect l="l" t="t" r="r" b="b"/>
              <a:pathLst>
                <a:path w="3793308" h="1509711">
                  <a:moveTo>
                    <a:pt x="0" y="0"/>
                  </a:moveTo>
                  <a:lnTo>
                    <a:pt x="3793308" y="0"/>
                  </a:lnTo>
                  <a:lnTo>
                    <a:pt x="3793308" y="1509711"/>
                  </a:lnTo>
                  <a:lnTo>
                    <a:pt x="0" y="1509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7" name="Group 37"/>
            <p:cNvGrpSpPr/>
            <p:nvPr/>
          </p:nvGrpSpPr>
          <p:grpSpPr>
            <a:xfrm rot="-140888">
              <a:off x="3113027" y="13787410"/>
              <a:ext cx="5175256" cy="766126"/>
              <a:chOff x="0" y="0"/>
              <a:chExt cx="2608816" cy="386199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 rot="-140888">
              <a:off x="3228723" y="13701462"/>
              <a:ext cx="5175256" cy="766126"/>
              <a:chOff x="0" y="0"/>
              <a:chExt cx="2608816" cy="386199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FF66C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 rot="-140888">
              <a:off x="3656167" y="13786269"/>
              <a:ext cx="4320970" cy="611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0"/>
                </a:lnSpc>
                <a:spcBef>
                  <a:spcPct val="0"/>
                </a:spcBef>
              </a:pPr>
              <a:r>
                <a:rPr lang="en-US" sz="2742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primer episodio</a:t>
              </a:r>
            </a:p>
          </p:txBody>
        </p:sp>
        <p:sp>
          <p:nvSpPr>
            <p:cNvPr id="44" name="Freeform 44"/>
            <p:cNvSpPr/>
            <p:nvPr/>
          </p:nvSpPr>
          <p:spPr>
            <a:xfrm>
              <a:off x="5182710" y="17271082"/>
              <a:ext cx="15068345" cy="6366376"/>
            </a:xfrm>
            <a:custGeom>
              <a:avLst/>
              <a:gdLst/>
              <a:ahLst/>
              <a:cxnLst/>
              <a:rect l="l" t="t" r="r" b="b"/>
              <a:pathLst>
                <a:path w="15068345" h="6366376">
                  <a:moveTo>
                    <a:pt x="0" y="0"/>
                  </a:moveTo>
                  <a:lnTo>
                    <a:pt x="15068346" y="0"/>
                  </a:lnTo>
                  <a:lnTo>
                    <a:pt x="15068346" y="6366376"/>
                  </a:lnTo>
                  <a:lnTo>
                    <a:pt x="0" y="6366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13103463" y="18154675"/>
              <a:ext cx="0" cy="4508994"/>
            </a:xfrm>
            <a:prstGeom prst="line">
              <a:avLst/>
            </a:prstGeom>
            <a:ln w="50800" cap="flat">
              <a:solidFill>
                <a:srgbClr val="FEE08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182710" y="15075393"/>
              <a:ext cx="20605586" cy="1298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20"/>
                </a:lnSpc>
                <a:spcBef>
                  <a:spcPct val="0"/>
                </a:spcBef>
              </a:pPr>
              <a:r>
                <a:rPr lang="en-US" sz="580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02. Análisis de Payout Final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182710" y="24154983"/>
              <a:ext cx="8452025" cy="18544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Payout Minimo:     26,34%</a:t>
              </a:r>
            </a:p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Payout Maximo:    90,37%</a:t>
              </a:r>
            </a:p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Payout Mediana:   59,14% </a:t>
              </a:r>
            </a:p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Payout Promedio: 58,91%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182710" y="16456169"/>
              <a:ext cx="18407221" cy="523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39"/>
                </a:lnSpc>
              </a:pPr>
              <a:r>
                <a:rPr lang="en-US" sz="2399" b="1" spc="59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Análisis anual. Simulación 100 años, con 15.600 sorteos.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9632634"/>
            <a:ext cx="24129631" cy="21722276"/>
            <a:chOff x="0" y="0"/>
            <a:chExt cx="32172842" cy="28963034"/>
          </a:xfrm>
        </p:grpSpPr>
        <p:sp>
          <p:nvSpPr>
            <p:cNvPr id="3" name="Freeform 3"/>
            <p:cNvSpPr/>
            <p:nvPr/>
          </p:nvSpPr>
          <p:spPr>
            <a:xfrm>
              <a:off x="5206327" y="17387528"/>
              <a:ext cx="13431948" cy="7437941"/>
            </a:xfrm>
            <a:custGeom>
              <a:avLst/>
              <a:gdLst/>
              <a:ahLst/>
              <a:cxnLst/>
              <a:rect l="l" t="t" r="r" b="b"/>
              <a:pathLst>
                <a:path w="13431948" h="7437941">
                  <a:moveTo>
                    <a:pt x="0" y="0"/>
                  </a:moveTo>
                  <a:lnTo>
                    <a:pt x="13431948" y="0"/>
                  </a:lnTo>
                  <a:lnTo>
                    <a:pt x="13431948" y="7437941"/>
                  </a:lnTo>
                  <a:lnTo>
                    <a:pt x="0" y="7437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0" y="11088981"/>
              <a:ext cx="4666225" cy="17874053"/>
              <a:chOff x="0" y="0"/>
              <a:chExt cx="212191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811610" y="19935023"/>
              <a:ext cx="1323284" cy="1323284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3134480" y="17264501"/>
              <a:ext cx="677544" cy="725074"/>
              <a:chOff x="0" y="0"/>
              <a:chExt cx="812800" cy="869819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134480" y="15486643"/>
              <a:ext cx="677544" cy="725074"/>
              <a:chOff x="0" y="0"/>
              <a:chExt cx="812800" cy="869819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134480" y="18154675"/>
              <a:ext cx="677544" cy="725074"/>
              <a:chOff x="0" y="0"/>
              <a:chExt cx="812800" cy="869819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3134480" y="16374327"/>
              <a:ext cx="677544" cy="725074"/>
              <a:chOff x="0" y="0"/>
              <a:chExt cx="812800" cy="869819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134480" y="21410958"/>
              <a:ext cx="677544" cy="725074"/>
              <a:chOff x="0" y="0"/>
              <a:chExt cx="812800" cy="869819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134480" y="19044849"/>
              <a:ext cx="677544" cy="725074"/>
              <a:chOff x="0" y="0"/>
              <a:chExt cx="812800" cy="86981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134480" y="22301132"/>
              <a:ext cx="677544" cy="725074"/>
              <a:chOff x="0" y="0"/>
              <a:chExt cx="812800" cy="869819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134480" y="23191306"/>
              <a:ext cx="677544" cy="725074"/>
              <a:chOff x="0" y="0"/>
              <a:chExt cx="812800" cy="869819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7513609" y="0"/>
              <a:ext cx="14659232" cy="14659232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14350" cap="sq">
                <a:solidFill>
                  <a:srgbClr val="890687">
                    <a:alpha val="1176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1796164" y="13149521"/>
              <a:ext cx="3793308" cy="1509711"/>
            </a:xfrm>
            <a:custGeom>
              <a:avLst/>
              <a:gdLst/>
              <a:ahLst/>
              <a:cxnLst/>
              <a:rect l="l" t="t" r="r" b="b"/>
              <a:pathLst>
                <a:path w="3793308" h="1509711">
                  <a:moveTo>
                    <a:pt x="0" y="0"/>
                  </a:moveTo>
                  <a:lnTo>
                    <a:pt x="3793308" y="0"/>
                  </a:lnTo>
                  <a:lnTo>
                    <a:pt x="3793308" y="1509711"/>
                  </a:lnTo>
                  <a:lnTo>
                    <a:pt x="0" y="1509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8" name="Group 38"/>
            <p:cNvGrpSpPr/>
            <p:nvPr/>
          </p:nvGrpSpPr>
          <p:grpSpPr>
            <a:xfrm rot="-140888">
              <a:off x="3113027" y="13787410"/>
              <a:ext cx="5175256" cy="766126"/>
              <a:chOff x="0" y="0"/>
              <a:chExt cx="2608816" cy="386199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 rot="-140888">
              <a:off x="3228723" y="13701462"/>
              <a:ext cx="5175256" cy="766126"/>
              <a:chOff x="0" y="0"/>
              <a:chExt cx="2608816" cy="386199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FF66C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 rot="-140888">
              <a:off x="3656167" y="13786269"/>
              <a:ext cx="4320970" cy="611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0"/>
                </a:lnSpc>
                <a:spcBef>
                  <a:spcPct val="0"/>
                </a:spcBef>
              </a:pPr>
              <a:r>
                <a:rPr lang="en-US" sz="2742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primer episodio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182710" y="15075393"/>
              <a:ext cx="20605586" cy="1298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20"/>
                </a:lnSpc>
                <a:spcBef>
                  <a:spcPct val="0"/>
                </a:spcBef>
              </a:pPr>
              <a:r>
                <a:rPr lang="en-US" sz="580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03. Ganadores vs. Payout Final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182710" y="16456169"/>
              <a:ext cx="18407221" cy="523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39"/>
                </a:lnSpc>
              </a:pPr>
              <a:r>
                <a:rPr lang="en-US" sz="2399" b="1" spc="59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Análisis anual. Simulación 100 años, con 15.600 sorteos.</a:t>
              </a:r>
            </a:p>
          </p:txBody>
        </p:sp>
        <p:sp>
          <p:nvSpPr>
            <p:cNvPr id="47" name="AutoShape 47"/>
            <p:cNvSpPr/>
            <p:nvPr/>
          </p:nvSpPr>
          <p:spPr>
            <a:xfrm flipV="1">
              <a:off x="17244395" y="22136032"/>
              <a:ext cx="3647346" cy="852234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9804073" y="20568090"/>
              <a:ext cx="5984224" cy="13846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 b="1" spc="52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Disparadores de Generación de Reservas por Desvíos acorde a la casuística.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9632634"/>
            <a:ext cx="24129631" cy="21722276"/>
            <a:chOff x="0" y="0"/>
            <a:chExt cx="32172842" cy="2896303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11088981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811610" y="19935023"/>
              <a:ext cx="1323284" cy="132328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134480" y="17264501"/>
              <a:ext cx="677544" cy="725074"/>
              <a:chOff x="0" y="0"/>
              <a:chExt cx="812800" cy="86981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134480" y="15486643"/>
              <a:ext cx="677544" cy="725074"/>
              <a:chOff x="0" y="0"/>
              <a:chExt cx="812800" cy="8698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134480" y="18154675"/>
              <a:ext cx="677544" cy="725074"/>
              <a:chOff x="0" y="0"/>
              <a:chExt cx="812800" cy="86981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134480" y="16374327"/>
              <a:ext cx="677544" cy="725074"/>
              <a:chOff x="0" y="0"/>
              <a:chExt cx="812800" cy="8698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134480" y="21410958"/>
              <a:ext cx="677544" cy="725074"/>
              <a:chOff x="0" y="0"/>
              <a:chExt cx="812800" cy="86981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134480" y="19044849"/>
              <a:ext cx="677544" cy="725074"/>
              <a:chOff x="0" y="0"/>
              <a:chExt cx="812800" cy="8698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134480" y="22301132"/>
              <a:ext cx="677544" cy="725074"/>
              <a:chOff x="0" y="0"/>
              <a:chExt cx="812800" cy="86981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134480" y="23191306"/>
              <a:ext cx="677544" cy="725074"/>
              <a:chOff x="0" y="0"/>
              <a:chExt cx="812800" cy="86981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7513609" y="0"/>
              <a:ext cx="14659232" cy="14659232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14350" cap="sq">
                <a:solidFill>
                  <a:srgbClr val="890687">
                    <a:alpha val="1176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21796164" y="13149521"/>
              <a:ext cx="3793308" cy="1509711"/>
            </a:xfrm>
            <a:custGeom>
              <a:avLst/>
              <a:gdLst/>
              <a:ahLst/>
              <a:cxnLst/>
              <a:rect l="l" t="t" r="r" b="b"/>
              <a:pathLst>
                <a:path w="3793308" h="1509711">
                  <a:moveTo>
                    <a:pt x="0" y="0"/>
                  </a:moveTo>
                  <a:lnTo>
                    <a:pt x="3793308" y="0"/>
                  </a:lnTo>
                  <a:lnTo>
                    <a:pt x="3793308" y="1509711"/>
                  </a:lnTo>
                  <a:lnTo>
                    <a:pt x="0" y="1509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7" name="Group 37"/>
            <p:cNvGrpSpPr/>
            <p:nvPr/>
          </p:nvGrpSpPr>
          <p:grpSpPr>
            <a:xfrm rot="-140888">
              <a:off x="3113027" y="13787410"/>
              <a:ext cx="5175256" cy="766126"/>
              <a:chOff x="0" y="0"/>
              <a:chExt cx="2608816" cy="386199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 rot="-140888">
              <a:off x="3228723" y="13701462"/>
              <a:ext cx="5175256" cy="766126"/>
              <a:chOff x="0" y="0"/>
              <a:chExt cx="2608816" cy="386199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FF66C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 rot="-140888">
              <a:off x="3656167" y="13786269"/>
              <a:ext cx="4320970" cy="611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0"/>
                </a:lnSpc>
                <a:spcBef>
                  <a:spcPct val="0"/>
                </a:spcBef>
              </a:pPr>
              <a:r>
                <a:rPr lang="en-US" sz="2742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primer episodio</a:t>
              </a:r>
            </a:p>
          </p:txBody>
        </p:sp>
        <p:sp>
          <p:nvSpPr>
            <p:cNvPr id="44" name="Freeform 44"/>
            <p:cNvSpPr/>
            <p:nvPr/>
          </p:nvSpPr>
          <p:spPr>
            <a:xfrm>
              <a:off x="5182710" y="17525559"/>
              <a:ext cx="16613454" cy="7019184"/>
            </a:xfrm>
            <a:custGeom>
              <a:avLst/>
              <a:gdLst/>
              <a:ahLst/>
              <a:cxnLst/>
              <a:rect l="l" t="t" r="r" b="b"/>
              <a:pathLst>
                <a:path w="16613454" h="7019184">
                  <a:moveTo>
                    <a:pt x="0" y="0"/>
                  </a:moveTo>
                  <a:lnTo>
                    <a:pt x="16613454" y="0"/>
                  </a:lnTo>
                  <a:lnTo>
                    <a:pt x="16613454" y="7019185"/>
                  </a:lnTo>
                  <a:lnTo>
                    <a:pt x="0" y="70191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11592869" y="18517212"/>
              <a:ext cx="0" cy="5234068"/>
            </a:xfrm>
            <a:prstGeom prst="line">
              <a:avLst/>
            </a:prstGeom>
            <a:ln w="50800" cap="flat">
              <a:solidFill>
                <a:srgbClr val="FEE08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182710" y="15075393"/>
              <a:ext cx="20605586" cy="1298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20"/>
                </a:lnSpc>
                <a:spcBef>
                  <a:spcPct val="0"/>
                </a:spcBef>
              </a:pPr>
              <a:r>
                <a:rPr lang="en-US" sz="580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04. Análisis de Default Anual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9709930" y="19403815"/>
              <a:ext cx="5545276" cy="18544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% Default Minimo:     0,00%</a:t>
              </a:r>
            </a:p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% Default Maximo:    6,41%</a:t>
              </a:r>
            </a:p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% Default Mediana:   01,92% </a:t>
              </a:r>
            </a:p>
            <a:p>
              <a:pPr algn="l">
                <a:lnSpc>
                  <a:spcPts val="2835"/>
                </a:lnSpc>
              </a:pPr>
              <a:r>
                <a:rPr lang="en-US" sz="2100" spc="52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% Default Promedio: 2,49%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182710" y="16456169"/>
              <a:ext cx="18407221" cy="523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39"/>
                </a:lnSpc>
              </a:pPr>
              <a:r>
                <a:rPr lang="en-US" sz="2399" b="1" spc="59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Análisis anual. Simulación 100 años, con 15.600 sorteos.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147988" y="24918136"/>
              <a:ext cx="17749675" cy="9015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000" b="1" spc="50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Probabilidad de Default: </a:t>
              </a:r>
              <a:r>
                <a:rPr lang="en-US" sz="2000" spc="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Cantidad de Sorteos con CashFlows Negativos respecto al total de Sorteos en el año. Escenario de 100 años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1315898"/>
            <a:ext cx="19374874" cy="13405540"/>
            <a:chOff x="0" y="0"/>
            <a:chExt cx="25833166" cy="17874053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811610" y="9723768"/>
              <a:ext cx="1323284" cy="132328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134480" y="6175521"/>
              <a:ext cx="677544" cy="725074"/>
              <a:chOff x="0" y="0"/>
              <a:chExt cx="812800" cy="86981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134480" y="4397662"/>
              <a:ext cx="677544" cy="725074"/>
              <a:chOff x="0" y="0"/>
              <a:chExt cx="812800" cy="8698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134480" y="7065694"/>
              <a:ext cx="677544" cy="725074"/>
              <a:chOff x="0" y="0"/>
              <a:chExt cx="812800" cy="86981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134480" y="5285347"/>
              <a:ext cx="677544" cy="725074"/>
              <a:chOff x="0" y="0"/>
              <a:chExt cx="812800" cy="8698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134480" y="8846042"/>
              <a:ext cx="677544" cy="725074"/>
              <a:chOff x="0" y="0"/>
              <a:chExt cx="812800" cy="86981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134480" y="7955868"/>
              <a:ext cx="677544" cy="725074"/>
              <a:chOff x="0" y="0"/>
              <a:chExt cx="812800" cy="8698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134480" y="11212152"/>
              <a:ext cx="677544" cy="725074"/>
              <a:chOff x="0" y="0"/>
              <a:chExt cx="812800" cy="86981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134480" y="12102326"/>
              <a:ext cx="677544" cy="725074"/>
              <a:chOff x="0" y="0"/>
              <a:chExt cx="812800" cy="86981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sp>
          <p:nvSpPr>
            <p:cNvPr id="33" name="Freeform 33"/>
            <p:cNvSpPr/>
            <p:nvPr/>
          </p:nvSpPr>
          <p:spPr>
            <a:xfrm>
              <a:off x="21796164" y="2060541"/>
              <a:ext cx="3793308" cy="1509711"/>
            </a:xfrm>
            <a:custGeom>
              <a:avLst/>
              <a:gdLst/>
              <a:ahLst/>
              <a:cxnLst/>
              <a:rect l="l" t="t" r="r" b="b"/>
              <a:pathLst>
                <a:path w="3793308" h="1509711">
                  <a:moveTo>
                    <a:pt x="0" y="0"/>
                  </a:moveTo>
                  <a:lnTo>
                    <a:pt x="3793308" y="0"/>
                  </a:lnTo>
                  <a:lnTo>
                    <a:pt x="3793308" y="1509711"/>
                  </a:lnTo>
                  <a:lnTo>
                    <a:pt x="0" y="1509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4" name="Group 34"/>
            <p:cNvGrpSpPr/>
            <p:nvPr/>
          </p:nvGrpSpPr>
          <p:grpSpPr>
            <a:xfrm rot="-140888">
              <a:off x="3113027" y="2698429"/>
              <a:ext cx="5175256" cy="766126"/>
              <a:chOff x="0" y="0"/>
              <a:chExt cx="2608816" cy="386199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 rot="-140888">
              <a:off x="3228723" y="2612482"/>
              <a:ext cx="5175256" cy="766126"/>
              <a:chOff x="0" y="0"/>
              <a:chExt cx="2608816" cy="386199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2608816" cy="386199"/>
              </a:xfrm>
              <a:custGeom>
                <a:avLst/>
                <a:gdLst/>
                <a:ahLst/>
                <a:cxnLst/>
                <a:rect l="l" t="t" r="r" b="b"/>
                <a:pathLst>
                  <a:path w="2608816" h="386199">
                    <a:moveTo>
                      <a:pt x="59838" y="0"/>
                    </a:moveTo>
                    <a:lnTo>
                      <a:pt x="2548978" y="0"/>
                    </a:lnTo>
                    <a:cubicBezTo>
                      <a:pt x="2582025" y="0"/>
                      <a:pt x="2608816" y="26790"/>
                      <a:pt x="2608816" y="59838"/>
                    </a:cubicBezTo>
                    <a:lnTo>
                      <a:pt x="2608816" y="326361"/>
                    </a:lnTo>
                    <a:cubicBezTo>
                      <a:pt x="2608816" y="359409"/>
                      <a:pt x="2582025" y="386199"/>
                      <a:pt x="2548978" y="386199"/>
                    </a:cubicBezTo>
                    <a:lnTo>
                      <a:pt x="59838" y="386199"/>
                    </a:lnTo>
                    <a:cubicBezTo>
                      <a:pt x="26790" y="386199"/>
                      <a:pt x="0" y="359409"/>
                      <a:pt x="0" y="326361"/>
                    </a:cubicBezTo>
                    <a:lnTo>
                      <a:pt x="0" y="59838"/>
                    </a:lnTo>
                    <a:cubicBezTo>
                      <a:pt x="0" y="26790"/>
                      <a:pt x="26790" y="0"/>
                      <a:pt x="59838" y="0"/>
                    </a:cubicBezTo>
                    <a:close/>
                  </a:path>
                </a:pathLst>
              </a:custGeom>
              <a:solidFill>
                <a:srgbClr val="FF66C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2608816" cy="424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 rot="-140888">
              <a:off x="3656167" y="2697289"/>
              <a:ext cx="4320970" cy="611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0"/>
                </a:lnSpc>
                <a:spcBef>
                  <a:spcPct val="0"/>
                </a:spcBef>
              </a:pPr>
              <a:r>
                <a:rPr lang="en-US" sz="2742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primer episodio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227580" y="3461265"/>
              <a:ext cx="20605586" cy="1298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20"/>
                </a:lnSpc>
                <a:spcBef>
                  <a:spcPct val="0"/>
                </a:spcBef>
              </a:pPr>
              <a:r>
                <a:rPr lang="en-US" sz="5800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Business Analytics en Loterías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2956197" y="5642382"/>
              <a:ext cx="10997264" cy="84565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88622" lvl="1" indent="-194311" algn="l">
                <a:lnSpc>
                  <a:spcPts val="2430"/>
                </a:lnSpc>
                <a:buFont typeface="Arial"/>
                <a:buChar char="•"/>
              </a:pPr>
              <a:r>
                <a:rPr lang="en-US" sz="1800" b="1" spc="45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Análisis de ventas: </a:t>
              </a:r>
              <a:r>
                <a:rPr lang="en-US" sz="1800" spc="45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Monitorean las ventas de boletos en tiempo real. permitiendo identificar patrones de compra, períodos de alta y baja demanda, y la efectividad de las promociones.</a:t>
              </a:r>
            </a:p>
            <a:p>
              <a:pPr algn="l">
                <a:lnSpc>
                  <a:spcPts val="2430"/>
                </a:lnSpc>
              </a:pPr>
              <a:endParaRPr lang="en-US" sz="1800" spc="45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marL="388622" lvl="1" indent="-194311" algn="l">
                <a:lnSpc>
                  <a:spcPts val="2430"/>
                </a:lnSpc>
                <a:buFont typeface="Arial"/>
                <a:buChar char="•"/>
              </a:pPr>
              <a:r>
                <a:rPr lang="en-US" sz="1800" b="1" spc="45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Gestión de premios, pagos y reservas: </a:t>
              </a:r>
              <a:r>
                <a:rPr lang="en-US" sz="1800" spc="45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Ayudan a analizar el volumen de premios pagados, la frecuencia de premios mayores y menores, y su impacto en la rentabilidad y liquidez.</a:t>
              </a:r>
            </a:p>
            <a:p>
              <a:pPr algn="l">
                <a:lnSpc>
                  <a:spcPts val="2430"/>
                </a:lnSpc>
              </a:pPr>
              <a:endParaRPr lang="en-US" sz="1800" spc="45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marL="388622" lvl="1" indent="-194311" algn="l">
                <a:lnSpc>
                  <a:spcPts val="2430"/>
                </a:lnSpc>
                <a:buFont typeface="Arial"/>
                <a:buChar char="•"/>
              </a:pPr>
              <a:r>
                <a:rPr lang="en-US" sz="1800" b="1" spc="45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Perfil de jugadores:</a:t>
              </a:r>
              <a:r>
                <a:rPr lang="en-US" sz="1800" spc="45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 Recopilan datos demográficos y de comportamiento de los jugadores para comprender sus preferencias y diseñar estrategias de retención y captación de nuevos jugadores.</a:t>
              </a:r>
            </a:p>
            <a:p>
              <a:pPr algn="l">
                <a:lnSpc>
                  <a:spcPts val="2430"/>
                </a:lnSpc>
              </a:pPr>
              <a:endParaRPr lang="en-US" sz="1800" spc="45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marL="388622" lvl="1" indent="-194311" algn="l">
                <a:lnSpc>
                  <a:spcPts val="2430"/>
                </a:lnSpc>
                <a:buFont typeface="Arial"/>
                <a:buChar char="•"/>
              </a:pPr>
              <a:r>
                <a:rPr lang="en-US" sz="1800" b="1" spc="45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Prevención de fraudes: </a:t>
              </a:r>
              <a:r>
                <a:rPr lang="en-US" sz="1800" spc="45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Detectan patrones sospechosos o inusuales en la compra de boletos o el cobro de premios, ayudando a identificar y mitigar actividades fraudulentas.</a:t>
              </a:r>
            </a:p>
            <a:p>
              <a:pPr algn="l">
                <a:lnSpc>
                  <a:spcPts val="2430"/>
                </a:lnSpc>
              </a:pPr>
              <a:endParaRPr lang="en-US" sz="1800" spc="45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marL="388622" lvl="1" indent="-194311" algn="l">
                <a:lnSpc>
                  <a:spcPts val="2430"/>
                </a:lnSpc>
                <a:buFont typeface="Arial"/>
                <a:buChar char="•"/>
              </a:pPr>
              <a:r>
                <a:rPr lang="en-US" sz="1800" b="1" spc="45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Optimización de operaciones: </a:t>
              </a:r>
              <a:r>
                <a:rPr lang="en-US" sz="1800" spc="45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Proveen visibilidad sobre el rendimiento de puntos de venta, horarios y regiones, permitiendo mejorar la logística de distribución y disponibilidad de boletos.</a:t>
              </a:r>
            </a:p>
            <a:p>
              <a:pPr algn="l">
                <a:lnSpc>
                  <a:spcPts val="2025"/>
                </a:lnSpc>
              </a:pPr>
              <a:r>
                <a:rPr lang="en-US" sz="1500" b="1" spc="37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 </a:t>
              </a:r>
            </a:p>
          </p:txBody>
        </p:sp>
        <p:sp>
          <p:nvSpPr>
            <p:cNvPr id="43" name="Freeform 43"/>
            <p:cNvSpPr/>
            <p:nvPr/>
          </p:nvSpPr>
          <p:spPr>
            <a:xfrm>
              <a:off x="5457450" y="5485254"/>
              <a:ext cx="5954815" cy="5456099"/>
            </a:xfrm>
            <a:custGeom>
              <a:avLst/>
              <a:gdLst/>
              <a:ahLst/>
              <a:cxnLst/>
              <a:rect l="l" t="t" r="r" b="b"/>
              <a:pathLst>
                <a:path w="5954815" h="5456099">
                  <a:moveTo>
                    <a:pt x="0" y="0"/>
                  </a:moveTo>
                  <a:lnTo>
                    <a:pt x="5954815" y="0"/>
                  </a:lnTo>
                  <a:lnTo>
                    <a:pt x="5954815" y="5456099"/>
                  </a:lnTo>
                  <a:lnTo>
                    <a:pt x="0" y="54560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844803" y="5960747"/>
              <a:ext cx="4767747" cy="3439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04"/>
                </a:lnSpc>
              </a:pPr>
              <a:r>
                <a:rPr lang="en-US" sz="1841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Análisis de Ventas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6844803" y="7300247"/>
              <a:ext cx="6415151" cy="3439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04"/>
                </a:lnSpc>
              </a:pPr>
              <a:r>
                <a:rPr lang="en-US" sz="1841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Deudas de Agencias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068004" y="8791735"/>
              <a:ext cx="3792245" cy="3439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04"/>
                </a:lnSpc>
              </a:pPr>
              <a:r>
                <a:rPr lang="en-US" sz="1841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Tendencias de Juegos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068004" y="10208846"/>
              <a:ext cx="4244196" cy="3439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04"/>
                </a:lnSpc>
              </a:pPr>
              <a:r>
                <a:rPr lang="en-US" sz="1841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Perfiles de Participantes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5457450" y="11275097"/>
              <a:ext cx="5954815" cy="2687184"/>
            </a:xfrm>
            <a:custGeom>
              <a:avLst/>
              <a:gdLst/>
              <a:ahLst/>
              <a:cxnLst/>
              <a:rect l="l" t="t" r="r" b="b"/>
              <a:pathLst>
                <a:path w="5954815" h="2687184">
                  <a:moveTo>
                    <a:pt x="0" y="0"/>
                  </a:moveTo>
                  <a:lnTo>
                    <a:pt x="5954815" y="0"/>
                  </a:lnTo>
                  <a:lnTo>
                    <a:pt x="5954815" y="2687184"/>
                  </a:lnTo>
                  <a:lnTo>
                    <a:pt x="0" y="2687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1030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7029429" y="13238054"/>
              <a:ext cx="3998773" cy="3439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04"/>
                </a:lnSpc>
              </a:pPr>
              <a:r>
                <a:rPr lang="en-US" sz="1841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Prevención y Fraude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7068004" y="11571465"/>
              <a:ext cx="3998773" cy="6479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04"/>
                </a:lnSpc>
              </a:pPr>
              <a:r>
                <a:rPr lang="en-US" sz="1841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Premios y Números Ganadores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1315898"/>
            <a:ext cx="29538214" cy="13405540"/>
            <a:chOff x="0" y="0"/>
            <a:chExt cx="39384285" cy="17874053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811610" y="10626390"/>
              <a:ext cx="1323284" cy="132328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134480" y="6175521"/>
              <a:ext cx="677544" cy="725074"/>
              <a:chOff x="0" y="0"/>
              <a:chExt cx="812800" cy="86981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134480" y="4397662"/>
              <a:ext cx="677544" cy="725074"/>
              <a:chOff x="0" y="0"/>
              <a:chExt cx="812800" cy="8698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134480" y="7065694"/>
              <a:ext cx="677544" cy="725074"/>
              <a:chOff x="0" y="0"/>
              <a:chExt cx="812800" cy="86981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134480" y="5285347"/>
              <a:ext cx="677544" cy="725074"/>
              <a:chOff x="0" y="0"/>
              <a:chExt cx="812800" cy="8698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134480" y="8846042"/>
              <a:ext cx="677544" cy="725074"/>
              <a:chOff x="0" y="0"/>
              <a:chExt cx="812800" cy="86981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134480" y="7955868"/>
              <a:ext cx="677544" cy="725074"/>
              <a:chOff x="0" y="0"/>
              <a:chExt cx="812800" cy="8698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134480" y="9736216"/>
              <a:ext cx="677544" cy="725074"/>
              <a:chOff x="0" y="0"/>
              <a:chExt cx="812800" cy="86981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134480" y="12102326"/>
              <a:ext cx="677544" cy="725074"/>
              <a:chOff x="0" y="0"/>
              <a:chExt cx="812800" cy="86981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sp>
          <p:nvSpPr>
            <p:cNvPr id="33" name="Freeform 33"/>
            <p:cNvSpPr/>
            <p:nvPr/>
          </p:nvSpPr>
          <p:spPr>
            <a:xfrm>
              <a:off x="23582052" y="3126131"/>
              <a:ext cx="1261173" cy="315293"/>
            </a:xfrm>
            <a:custGeom>
              <a:avLst/>
              <a:gdLst/>
              <a:ahLst/>
              <a:cxnLst/>
              <a:rect l="l" t="t" r="r" b="b"/>
              <a:pathLst>
                <a:path w="1261173" h="315293">
                  <a:moveTo>
                    <a:pt x="0" y="0"/>
                  </a:moveTo>
                  <a:lnTo>
                    <a:pt x="1261174" y="0"/>
                  </a:lnTo>
                  <a:lnTo>
                    <a:pt x="1261174" y="315293"/>
                  </a:lnTo>
                  <a:lnTo>
                    <a:pt x="0" y="315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4" name="Group 34"/>
            <p:cNvGrpSpPr/>
            <p:nvPr/>
          </p:nvGrpSpPr>
          <p:grpSpPr>
            <a:xfrm>
              <a:off x="24725052" y="1516426"/>
              <a:ext cx="14659232" cy="14659232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14350" cap="sq">
                <a:solidFill>
                  <a:srgbClr val="890687">
                    <a:alpha val="1176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5738717" y="3527149"/>
              <a:ext cx="11482043" cy="15804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902"/>
                </a:lnSpc>
                <a:spcBef>
                  <a:spcPct val="0"/>
                </a:spcBef>
              </a:pPr>
              <a:r>
                <a:rPr lang="en-US" sz="8243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Conclusiones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738717" y="5440841"/>
              <a:ext cx="18124439" cy="8543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85780" lvl="1" indent="-242890" algn="l">
                <a:lnSpc>
                  <a:spcPts val="3150"/>
                </a:lnSpc>
                <a:buFont typeface="Arial"/>
                <a:buChar char="•"/>
              </a:pPr>
              <a:r>
                <a:rPr lang="en-US" sz="22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Los conocimientos actuariales son esenciales para diseñar juegos justos, equilibrados y financieramente sostenibles. </a:t>
              </a:r>
            </a:p>
            <a:p>
              <a:pPr algn="l">
                <a:lnSpc>
                  <a:spcPts val="3150"/>
                </a:lnSpc>
              </a:pPr>
              <a:endParaRPr lang="en-US" sz="22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marL="485780" lvl="1" indent="-242890" algn="l">
                <a:lnSpc>
                  <a:spcPts val="3150"/>
                </a:lnSpc>
                <a:buFont typeface="Arial"/>
                <a:buChar char="•"/>
              </a:pPr>
              <a:r>
                <a:rPr lang="en-US" sz="22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La creatividad de un actuario permite innovar en juegos de azar, creando desde premios con sumas fijas hasta rentas vitalicias, asegurando que parte de los fondos generen beneficios para la sociedad.</a:t>
              </a:r>
            </a:p>
            <a:p>
              <a:pPr algn="l">
                <a:lnSpc>
                  <a:spcPts val="3150"/>
                </a:lnSpc>
              </a:pPr>
              <a:endParaRPr lang="en-US" sz="22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marL="485780" lvl="1" indent="-242890" algn="l">
                <a:lnSpc>
                  <a:spcPts val="3150"/>
                </a:lnSpc>
                <a:buFont typeface="Arial"/>
                <a:buChar char="•"/>
              </a:pPr>
              <a:r>
                <a:rPr lang="en-US" sz="22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Las loterías son, sin duda, un campo para que los actuarios desplieguen su ingenio. </a:t>
              </a:r>
            </a:p>
            <a:p>
              <a:pPr algn="l">
                <a:lnSpc>
                  <a:spcPts val="3150"/>
                </a:lnSpc>
              </a:pPr>
              <a:endParaRPr lang="en-US" sz="22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marL="485780" lvl="1" indent="-242890" algn="l">
                <a:lnSpc>
                  <a:spcPts val="3150"/>
                </a:lnSpc>
                <a:buFont typeface="Arial"/>
                <a:buChar char="•"/>
              </a:pPr>
              <a:r>
                <a:rPr lang="en-US" sz="225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Con nuestras habilidades en análisis financiero y mitigación de riesgos, los actuarios permiten a las loterías operar con total seguridad y estabilidad, minimizando las pérdidas y maximizando el potencial de premios atractivos.</a:t>
              </a:r>
            </a:p>
            <a:p>
              <a:pPr algn="l">
                <a:lnSpc>
                  <a:spcPts val="3150"/>
                </a:lnSpc>
              </a:pPr>
              <a:endParaRPr lang="en-US" sz="22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endParaRPr>
            </a:p>
            <a:p>
              <a:pPr marL="507369" lvl="1" indent="-253685" algn="l">
                <a:lnSpc>
                  <a:spcPts val="3290"/>
                </a:lnSpc>
                <a:buFont typeface="Arial"/>
                <a:buChar char="•"/>
              </a:pPr>
              <a:r>
                <a:rPr lang="en-US" sz="2350" b="1">
                  <a:solidFill>
                    <a:srgbClr val="89068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Un actuario con visión estratégica siempre encontrará oportunidades de crecimiento y diversificación en su profesión. Su capacidad para interpretar y adaptarse a cualquier industria permitiría que él genere su propio “nuevo” desafío laboral.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3119" y="-1315898"/>
            <a:ext cx="29153904" cy="13405540"/>
            <a:chOff x="0" y="0"/>
            <a:chExt cx="38871872" cy="17874053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666225" cy="17874053"/>
              <a:chOff x="0" y="0"/>
              <a:chExt cx="212191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2191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12191" h="812800">
                    <a:moveTo>
                      <a:pt x="106095" y="0"/>
                    </a:moveTo>
                    <a:cubicBezTo>
                      <a:pt x="47500" y="0"/>
                      <a:pt x="0" y="181951"/>
                      <a:pt x="0" y="406400"/>
                    </a:cubicBezTo>
                    <a:cubicBezTo>
                      <a:pt x="0" y="630849"/>
                      <a:pt x="47500" y="812800"/>
                      <a:pt x="106095" y="812800"/>
                    </a:cubicBezTo>
                    <a:cubicBezTo>
                      <a:pt x="164690" y="812800"/>
                      <a:pt x="212191" y="630849"/>
                      <a:pt x="212191" y="406400"/>
                    </a:cubicBezTo>
                    <a:cubicBezTo>
                      <a:pt x="212191" y="181951"/>
                      <a:pt x="164690" y="0"/>
                      <a:pt x="106095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9893" y="47625"/>
                <a:ext cx="17240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811610" y="11516564"/>
              <a:ext cx="1323284" cy="132328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  <a:spcBef>
                    <a:spcPct val="0"/>
                  </a:spcBef>
                </a:pPr>
                <a:r>
                  <a:rPr lang="en-US" sz="2699">
                    <a:solidFill>
                      <a:srgbClr val="FFFEFE"/>
                    </a:solidFill>
                    <a:latin typeface="Gotham"/>
                    <a:ea typeface="Gotham"/>
                    <a:cs typeface="Gotham"/>
                    <a:sym typeface="Gotham"/>
                  </a:rPr>
                  <a:t>9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134480" y="6175521"/>
              <a:ext cx="677544" cy="725074"/>
              <a:chOff x="0" y="0"/>
              <a:chExt cx="812800" cy="86981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3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134480" y="4397662"/>
              <a:ext cx="677544" cy="725074"/>
              <a:chOff x="0" y="0"/>
              <a:chExt cx="812800" cy="8698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134480" y="7065694"/>
              <a:ext cx="677544" cy="725074"/>
              <a:chOff x="0" y="0"/>
              <a:chExt cx="812800" cy="86981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4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134480" y="5285347"/>
              <a:ext cx="677544" cy="725074"/>
              <a:chOff x="0" y="0"/>
              <a:chExt cx="812800" cy="8698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134480" y="8846042"/>
              <a:ext cx="677544" cy="725074"/>
              <a:chOff x="0" y="0"/>
              <a:chExt cx="812800" cy="86981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6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134480" y="7955868"/>
              <a:ext cx="677544" cy="725074"/>
              <a:chOff x="0" y="0"/>
              <a:chExt cx="812800" cy="8698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5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134480" y="9736216"/>
              <a:ext cx="677544" cy="725074"/>
              <a:chOff x="0" y="0"/>
              <a:chExt cx="812800" cy="86981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7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134480" y="10626390"/>
              <a:ext cx="677544" cy="725074"/>
              <a:chOff x="0" y="0"/>
              <a:chExt cx="812800" cy="86981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6981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69819">
                    <a:moveTo>
                      <a:pt x="406400" y="0"/>
                    </a:moveTo>
                    <a:cubicBezTo>
                      <a:pt x="181951" y="0"/>
                      <a:pt x="0" y="194716"/>
                      <a:pt x="0" y="434909"/>
                    </a:cubicBezTo>
                    <a:cubicBezTo>
                      <a:pt x="0" y="675103"/>
                      <a:pt x="181951" y="869819"/>
                      <a:pt x="406400" y="869819"/>
                    </a:cubicBezTo>
                    <a:cubicBezTo>
                      <a:pt x="630849" y="869819"/>
                      <a:pt x="812800" y="675103"/>
                      <a:pt x="812800" y="434909"/>
                    </a:cubicBezTo>
                    <a:cubicBezTo>
                      <a:pt x="812800" y="1947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9525" cap="sq">
                <a:solidFill>
                  <a:srgbClr val="89068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52970"/>
                <a:ext cx="660400" cy="7353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  <a:spcBef>
                    <a:spcPct val="0"/>
                  </a:spcBef>
                </a:pPr>
                <a:r>
                  <a:rPr lang="en-US" sz="1700">
                    <a:solidFill>
                      <a:srgbClr val="191919"/>
                    </a:solidFill>
                    <a:latin typeface="Gotham"/>
                    <a:ea typeface="Gotham"/>
                    <a:cs typeface="Gotham"/>
                    <a:sym typeface="Gotham"/>
                  </a:rPr>
                  <a:t>8</a:t>
                </a:r>
              </a:p>
            </p:txBody>
          </p:sp>
        </p:grpSp>
        <p:sp>
          <p:nvSpPr>
            <p:cNvPr id="33" name="Freeform 33"/>
            <p:cNvSpPr/>
            <p:nvPr/>
          </p:nvSpPr>
          <p:spPr>
            <a:xfrm>
              <a:off x="23582052" y="3126131"/>
              <a:ext cx="1261173" cy="315293"/>
            </a:xfrm>
            <a:custGeom>
              <a:avLst/>
              <a:gdLst/>
              <a:ahLst/>
              <a:cxnLst/>
              <a:rect l="l" t="t" r="r" b="b"/>
              <a:pathLst>
                <a:path w="1261173" h="315293">
                  <a:moveTo>
                    <a:pt x="0" y="0"/>
                  </a:moveTo>
                  <a:lnTo>
                    <a:pt x="1261174" y="0"/>
                  </a:lnTo>
                  <a:lnTo>
                    <a:pt x="1261174" y="315293"/>
                  </a:lnTo>
                  <a:lnTo>
                    <a:pt x="0" y="315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5681222" y="2846054"/>
              <a:ext cx="7326607" cy="10944703"/>
              <a:chOff x="0" y="0"/>
              <a:chExt cx="5969000" cy="891667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127" y="6350"/>
                <a:ext cx="5968747" cy="8903970"/>
              </a:xfrm>
              <a:custGeom>
                <a:avLst/>
                <a:gdLst/>
                <a:ahLst/>
                <a:cxnLst/>
                <a:rect l="l" t="t" r="r" b="b"/>
                <a:pathLst>
                  <a:path w="5968747" h="8903970">
                    <a:moveTo>
                      <a:pt x="2988310" y="8903970"/>
                    </a:moveTo>
                    <a:lnTo>
                      <a:pt x="2980563" y="8903970"/>
                    </a:lnTo>
                    <a:cubicBezTo>
                      <a:pt x="2246376" y="8903970"/>
                      <a:pt x="1538224" y="8630412"/>
                      <a:pt x="986790" y="8133714"/>
                    </a:cubicBezTo>
                    <a:cubicBezTo>
                      <a:pt x="420243" y="7623429"/>
                      <a:pt x="76581" y="6921881"/>
                      <a:pt x="19177" y="6158230"/>
                    </a:cubicBezTo>
                    <a:lnTo>
                      <a:pt x="16510" y="6121781"/>
                    </a:lnTo>
                    <a:cubicBezTo>
                      <a:pt x="4064" y="5781802"/>
                      <a:pt x="0" y="2921762"/>
                      <a:pt x="23876" y="2678811"/>
                    </a:cubicBezTo>
                    <a:cubicBezTo>
                      <a:pt x="96647" y="1941195"/>
                      <a:pt x="439801" y="1261618"/>
                      <a:pt x="990092" y="765302"/>
                    </a:cubicBezTo>
                    <a:cubicBezTo>
                      <a:pt x="1537208" y="271780"/>
                      <a:pt x="2242439" y="0"/>
                      <a:pt x="2975737" y="0"/>
                    </a:cubicBezTo>
                    <a:lnTo>
                      <a:pt x="2992882" y="0"/>
                    </a:lnTo>
                    <a:cubicBezTo>
                      <a:pt x="3726180" y="0"/>
                      <a:pt x="4431411" y="271780"/>
                      <a:pt x="4978527" y="765302"/>
                    </a:cubicBezTo>
                    <a:cubicBezTo>
                      <a:pt x="5528945" y="1261745"/>
                      <a:pt x="5871972" y="1941195"/>
                      <a:pt x="5944743" y="2678684"/>
                    </a:cubicBezTo>
                    <a:cubicBezTo>
                      <a:pt x="5968747" y="2921762"/>
                      <a:pt x="5964555" y="5782310"/>
                      <a:pt x="5952109" y="6122289"/>
                    </a:cubicBezTo>
                    <a:lnTo>
                      <a:pt x="5951982" y="6125083"/>
                    </a:lnTo>
                    <a:lnTo>
                      <a:pt x="5949442" y="6158230"/>
                    </a:lnTo>
                    <a:cubicBezTo>
                      <a:pt x="5892038" y="6921881"/>
                      <a:pt x="5548376" y="7623429"/>
                      <a:pt x="4981829" y="8133715"/>
                    </a:cubicBezTo>
                    <a:cubicBezTo>
                      <a:pt x="4430522" y="8630412"/>
                      <a:pt x="3722497" y="8903970"/>
                      <a:pt x="2988310" y="8903970"/>
                    </a:cubicBezTo>
                    <a:close/>
                    <a:moveTo>
                      <a:pt x="2975737" y="19050"/>
                    </a:moveTo>
                    <a:cubicBezTo>
                      <a:pt x="2247138" y="19050"/>
                      <a:pt x="1546479" y="289052"/>
                      <a:pt x="1002792" y="779399"/>
                    </a:cubicBezTo>
                    <a:cubicBezTo>
                      <a:pt x="455930" y="1272540"/>
                      <a:pt x="115062" y="1947799"/>
                      <a:pt x="42926" y="2680589"/>
                    </a:cubicBezTo>
                    <a:cubicBezTo>
                      <a:pt x="19050" y="2923286"/>
                      <a:pt x="23241" y="5781167"/>
                      <a:pt x="35560" y="6121019"/>
                    </a:cubicBezTo>
                    <a:lnTo>
                      <a:pt x="35687" y="6123686"/>
                    </a:lnTo>
                    <a:lnTo>
                      <a:pt x="38227" y="6156706"/>
                    </a:lnTo>
                    <a:cubicBezTo>
                      <a:pt x="95250" y="6915403"/>
                      <a:pt x="436626" y="7612507"/>
                      <a:pt x="999617" y="8119490"/>
                    </a:cubicBezTo>
                    <a:cubicBezTo>
                      <a:pt x="1547622" y="8613012"/>
                      <a:pt x="2251202" y="8884793"/>
                      <a:pt x="2980690" y="8884793"/>
                    </a:cubicBezTo>
                    <a:lnTo>
                      <a:pt x="2988437" y="8884793"/>
                    </a:lnTo>
                    <a:cubicBezTo>
                      <a:pt x="3717925" y="8884793"/>
                      <a:pt x="4421378" y="8613012"/>
                      <a:pt x="4969383" y="8119490"/>
                    </a:cubicBezTo>
                    <a:cubicBezTo>
                      <a:pt x="5532374" y="7612507"/>
                      <a:pt x="5873750" y="6915403"/>
                      <a:pt x="5930773" y="6156706"/>
                    </a:cubicBezTo>
                    <a:lnTo>
                      <a:pt x="5933313" y="6121527"/>
                    </a:lnTo>
                    <a:cubicBezTo>
                      <a:pt x="5945632" y="5781675"/>
                      <a:pt x="5949950" y="2923159"/>
                      <a:pt x="5925947" y="2680462"/>
                    </a:cubicBezTo>
                    <a:cubicBezTo>
                      <a:pt x="5853684" y="1947672"/>
                      <a:pt x="5512816" y="1272540"/>
                      <a:pt x="4965954" y="779272"/>
                    </a:cubicBezTo>
                    <a:cubicBezTo>
                      <a:pt x="4422140" y="289052"/>
                      <a:pt x="3721481" y="19050"/>
                      <a:pt x="2992882" y="19050"/>
                    </a:cubicBezTo>
                    <a:lnTo>
                      <a:pt x="2975737" y="19050"/>
                    </a:lnTo>
                    <a:close/>
                  </a:path>
                </a:pathLst>
              </a:custGeom>
              <a:solidFill>
                <a:srgbClr val="89068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148844" y="155701"/>
                <a:ext cx="5671185" cy="8605520"/>
              </a:xfrm>
              <a:custGeom>
                <a:avLst/>
                <a:gdLst/>
                <a:ahLst/>
                <a:cxnLst/>
                <a:rect l="l" t="t" r="r" b="b"/>
                <a:pathLst>
                  <a:path w="5671185" h="8605520">
                    <a:moveTo>
                      <a:pt x="2831846" y="8605394"/>
                    </a:moveTo>
                    <a:cubicBezTo>
                      <a:pt x="2134616" y="8605394"/>
                      <a:pt x="1462024" y="8345425"/>
                      <a:pt x="937895" y="7873493"/>
                    </a:cubicBezTo>
                    <a:cubicBezTo>
                      <a:pt x="399923" y="7388987"/>
                      <a:pt x="73660" y="6722873"/>
                      <a:pt x="19177" y="5997702"/>
                    </a:cubicBezTo>
                    <a:lnTo>
                      <a:pt x="16891" y="5966968"/>
                    </a:lnTo>
                    <a:cubicBezTo>
                      <a:pt x="4572" y="5629021"/>
                      <a:pt x="0" y="2784729"/>
                      <a:pt x="23749" y="2544064"/>
                    </a:cubicBezTo>
                    <a:cubicBezTo>
                      <a:pt x="92710" y="1843532"/>
                      <a:pt x="418592" y="1198245"/>
                      <a:pt x="941324" y="726821"/>
                    </a:cubicBezTo>
                    <a:cubicBezTo>
                      <a:pt x="1461008" y="258064"/>
                      <a:pt x="2130679" y="0"/>
                      <a:pt x="2827020" y="0"/>
                    </a:cubicBezTo>
                    <a:lnTo>
                      <a:pt x="2844165" y="0"/>
                    </a:lnTo>
                    <a:cubicBezTo>
                      <a:pt x="3540506" y="0"/>
                      <a:pt x="4210177" y="258191"/>
                      <a:pt x="4729861" y="726949"/>
                    </a:cubicBezTo>
                    <a:cubicBezTo>
                      <a:pt x="5252593" y="1198373"/>
                      <a:pt x="5578475" y="1843787"/>
                      <a:pt x="5647436" y="2544192"/>
                    </a:cubicBezTo>
                    <a:cubicBezTo>
                      <a:pt x="5671185" y="2784857"/>
                      <a:pt x="5666613" y="5629149"/>
                      <a:pt x="5654167" y="5967731"/>
                    </a:cubicBezTo>
                    <a:lnTo>
                      <a:pt x="5651881" y="5997830"/>
                    </a:lnTo>
                    <a:cubicBezTo>
                      <a:pt x="5597398" y="6722999"/>
                      <a:pt x="5271135" y="7389242"/>
                      <a:pt x="4733163" y="7873747"/>
                    </a:cubicBezTo>
                    <a:cubicBezTo>
                      <a:pt x="4209161" y="8345679"/>
                      <a:pt x="3536569" y="8605521"/>
                      <a:pt x="2839339" y="8605521"/>
                    </a:cubicBezTo>
                    <a:lnTo>
                      <a:pt x="2831846" y="8605521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84759" r="-84759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24212639" y="1282915"/>
              <a:ext cx="14659232" cy="14659232"/>
              <a:chOff x="0" y="0"/>
              <a:chExt cx="812800" cy="8128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619125" cap="sq">
                <a:solidFill>
                  <a:srgbClr val="890687">
                    <a:alpha val="1176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19129407" y="11101096"/>
              <a:ext cx="3269896" cy="3269896"/>
            </a:xfrm>
            <a:custGeom>
              <a:avLst/>
              <a:gdLst/>
              <a:ahLst/>
              <a:cxnLst/>
              <a:rect l="l" t="t" r="r" b="b"/>
              <a:pathLst>
                <a:path w="3269896" h="3269896">
                  <a:moveTo>
                    <a:pt x="0" y="0"/>
                  </a:moveTo>
                  <a:lnTo>
                    <a:pt x="3269896" y="0"/>
                  </a:lnTo>
                  <a:lnTo>
                    <a:pt x="3269896" y="3269897"/>
                  </a:lnTo>
                  <a:lnTo>
                    <a:pt x="0" y="326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4022826" y="10304392"/>
              <a:ext cx="2493424" cy="4722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66"/>
                </a:lnSpc>
              </a:pPr>
              <a:r>
                <a:rPr lang="en-US" sz="2514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Phone : 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6516250" y="10304392"/>
              <a:ext cx="4032101" cy="4721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66"/>
                </a:lnSpc>
              </a:pPr>
              <a:r>
                <a:rPr lang="en-US" sz="2514" i="1">
                  <a:solidFill>
                    <a:srgbClr val="191919"/>
                  </a:solidFill>
                  <a:latin typeface="Gotham Italics"/>
                  <a:ea typeface="Gotham Italics"/>
                  <a:cs typeface="Gotham Italics"/>
                  <a:sym typeface="Gotham Italics"/>
                </a:rPr>
                <a:t>+54 9 11 6368 5223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3820573" y="3991038"/>
              <a:ext cx="8578730" cy="2798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784"/>
                </a:lnSpc>
              </a:pPr>
              <a:r>
                <a:rPr lang="en-US" sz="8554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Muchas Gracias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4022826" y="11129671"/>
              <a:ext cx="2493424" cy="4721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66"/>
                </a:lnSpc>
              </a:pPr>
              <a:r>
                <a:rPr lang="en-US" sz="2514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Linkedin: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4022826" y="7533839"/>
              <a:ext cx="8579733" cy="872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913"/>
                </a:lnSpc>
              </a:pPr>
              <a:r>
                <a:rPr lang="en-US" sz="4466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Carla Parodi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4023828" y="9473394"/>
              <a:ext cx="2493424" cy="4721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66"/>
                </a:lnSpc>
              </a:pPr>
              <a:r>
                <a:rPr lang="en-US" sz="2514" b="1">
                  <a:solidFill>
                    <a:srgbClr val="191919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email: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6516250" y="9514423"/>
              <a:ext cx="7065802" cy="4721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66"/>
                </a:lnSpc>
              </a:pPr>
              <a:r>
                <a:rPr lang="en-US" sz="2514" i="1">
                  <a:solidFill>
                    <a:srgbClr val="191919"/>
                  </a:solidFill>
                  <a:latin typeface="Gotham Italics"/>
                  <a:ea typeface="Gotham Italics"/>
                  <a:cs typeface="Gotham Italics"/>
                  <a:sym typeface="Gotham Italics"/>
                </a:rPr>
                <a:t>carla.parodi@carlaparodi.com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14022826" y="12100153"/>
              <a:ext cx="3914705" cy="1271782"/>
            </a:xfrm>
            <a:custGeom>
              <a:avLst/>
              <a:gdLst/>
              <a:ahLst/>
              <a:cxnLst/>
              <a:rect l="l" t="t" r="r" b="b"/>
              <a:pathLst>
                <a:path w="3914705" h="1271782">
                  <a:moveTo>
                    <a:pt x="0" y="0"/>
                  </a:moveTo>
                  <a:lnTo>
                    <a:pt x="3914705" y="0"/>
                  </a:lnTo>
                  <a:lnTo>
                    <a:pt x="3914705" y="1271783"/>
                  </a:lnTo>
                  <a:lnTo>
                    <a:pt x="0" y="1271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2512</Words>
  <Application>Microsoft Office PowerPoint</Application>
  <PresentationFormat>Personalizado</PresentationFormat>
  <Paragraphs>518</Paragraphs>
  <Slides>21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Gotham Bold Italics</vt:lpstr>
      <vt:lpstr>Gotham Bold</vt:lpstr>
      <vt:lpstr>Gotham Italics</vt:lpstr>
      <vt:lpstr>Gotham</vt:lpstr>
      <vt:lpstr>Arial</vt:lpstr>
      <vt:lpstr>Calibri</vt:lpstr>
      <vt:lpstr>League Spartan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Simposio de Actuaria</dc:title>
  <dc:creator>Carla Parodi</dc:creator>
  <cp:lastModifiedBy>Carla Parodi</cp:lastModifiedBy>
  <cp:revision>1</cp:revision>
  <dcterms:created xsi:type="dcterms:W3CDTF">2006-08-16T00:00:00Z</dcterms:created>
  <dcterms:modified xsi:type="dcterms:W3CDTF">2024-11-08T16:50:30Z</dcterms:modified>
  <dc:identifier>DAGV0CB5-VM</dc:identifier>
</cp:coreProperties>
</file>