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57" r:id="rId3"/>
    <p:sldId id="258" r:id="rId4"/>
    <p:sldId id="259" r:id="rId5"/>
    <p:sldId id="260" r:id="rId6"/>
    <p:sldId id="262" r:id="rId7"/>
    <p:sldId id="261" r:id="rId8"/>
    <p:sldId id="263" r:id="rId9"/>
    <p:sldId id="265" r:id="rId10"/>
    <p:sldId id="266" r:id="rId11"/>
    <p:sldId id="267" r:id="rId12"/>
    <p:sldId id="268" r:id="rId13"/>
    <p:sldId id="269" r:id="rId14"/>
    <p:sldId id="270" r:id="rId15"/>
    <p:sldId id="271" r:id="rId16"/>
    <p:sldId id="272" r:id="rId17"/>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87B542-0B1C-4FAD-9EEF-7DEF4F7552CE}" v="1" dt="2024-11-02T19:43:03.3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954" y="78"/>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52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D4284C57-F654-4352-8867-13E3857AE350}" type="datetimeFigureOut">
              <a:rPr lang="en-US" smtClean="0"/>
              <a:t>11/5/2024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5E69A21D-3D59-4D74-9D4E-8799394A2479}" type="slidenum">
              <a:rPr lang="en-US" smtClean="0"/>
              <a:t>‹Nº›</a:t>
            </a:fld>
            <a:endParaRPr lang="en-US"/>
          </a:p>
        </p:txBody>
      </p:sp>
    </p:spTree>
    <p:extLst>
      <p:ext uri="{BB962C8B-B14F-4D97-AF65-F5344CB8AC3E}">
        <p14:creationId xmlns:p14="http://schemas.microsoft.com/office/powerpoint/2010/main" val="2172958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69A21D-3D59-4D74-9D4E-8799394A2479}" type="slidenum">
              <a:rPr lang="en-US" smtClean="0"/>
              <a:t>10</a:t>
            </a:fld>
            <a:endParaRPr lang="en-US"/>
          </a:p>
        </p:txBody>
      </p:sp>
    </p:spTree>
    <p:extLst>
      <p:ext uri="{BB962C8B-B14F-4D97-AF65-F5344CB8AC3E}">
        <p14:creationId xmlns:p14="http://schemas.microsoft.com/office/powerpoint/2010/main" val="978067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489" y="0"/>
            <a:ext cx="12191999" cy="6857995"/>
          </a:xfrm>
          <a:prstGeom prst="rect">
            <a:avLst/>
          </a:prstGeom>
          <a:blipFill>
            <a:blip r:embed="rId2" cstate="print"/>
            <a:stretch>
              <a:fillRect/>
            </a:stretch>
          </a:blipFill>
        </p:spPr>
        <p:txBody>
          <a:bodyPr wrap="square" lIns="0" tIns="0" rIns="0" bIns="0" rtlCol="0">
            <a:noAutofit/>
          </a:bodyPr>
          <a:lstStyle/>
          <a:p>
            <a:endParaRPr dirty="0"/>
          </a:p>
        </p:txBody>
      </p:sp>
      <p:sp>
        <p:nvSpPr>
          <p:cNvPr id="4" name="object 4"/>
          <p:cNvSpPr/>
          <p:nvPr/>
        </p:nvSpPr>
        <p:spPr>
          <a:xfrm>
            <a:off x="53715" y="152400"/>
            <a:ext cx="3087624" cy="1761744"/>
          </a:xfrm>
          <a:prstGeom prst="rect">
            <a:avLst/>
          </a:prstGeom>
          <a:blipFill>
            <a:blip r:embed="rId3" cstate="print"/>
            <a:stretch>
              <a:fillRect/>
            </a:stretch>
          </a:blipFill>
        </p:spPr>
        <p:txBody>
          <a:bodyPr wrap="square" lIns="0" tIns="0" rIns="0" bIns="0" rtlCol="0">
            <a:noAutofit/>
          </a:bodyPr>
          <a:lstStyle/>
          <a:p>
            <a:endParaRPr dirty="0"/>
          </a:p>
        </p:txBody>
      </p:sp>
      <p:sp>
        <p:nvSpPr>
          <p:cNvPr id="2" name="object 2"/>
          <p:cNvSpPr txBox="1"/>
          <p:nvPr/>
        </p:nvSpPr>
        <p:spPr>
          <a:xfrm>
            <a:off x="1676400" y="542544"/>
            <a:ext cx="10439400" cy="1219200"/>
          </a:xfrm>
          <a:prstGeom prst="rect">
            <a:avLst/>
          </a:prstGeom>
        </p:spPr>
        <p:txBody>
          <a:bodyPr wrap="square" lIns="0" tIns="13303" rIns="0" bIns="0" rtlCol="0">
            <a:noAutofit/>
          </a:bodyPr>
          <a:lstStyle/>
          <a:p>
            <a:pPr marL="12700" algn="ctr">
              <a:spcBef>
                <a:spcPts val="600"/>
              </a:spcBef>
              <a:spcAft>
                <a:spcPts val="600"/>
              </a:spcAft>
            </a:pPr>
            <a:r>
              <a:rPr lang="en-US" sz="3000" spc="-7" dirty="0">
                <a:solidFill>
                  <a:srgbClr val="1F3863"/>
                </a:solidFill>
                <a:latin typeface="Arial" panose="020B0604020202020204" pitchFamily="34" charset="0"/>
                <a:cs typeface="Arial" panose="020B0604020202020204" pitchFamily="34" charset="0"/>
              </a:rPr>
              <a:t>Predicting High Need End-of-Life in</a:t>
            </a:r>
          </a:p>
          <a:p>
            <a:pPr marL="12700" algn="ctr">
              <a:spcBef>
                <a:spcPts val="600"/>
              </a:spcBef>
              <a:spcAft>
                <a:spcPts val="600"/>
              </a:spcAft>
            </a:pPr>
            <a:r>
              <a:rPr lang="en-US" sz="3000" spc="-7" dirty="0">
                <a:solidFill>
                  <a:srgbClr val="1F3863"/>
                </a:solidFill>
                <a:latin typeface="Arial" panose="020B0604020202020204" pitchFamily="34" charset="0"/>
                <a:cs typeface="Arial" panose="020B0604020202020204" pitchFamily="34" charset="0"/>
              </a:rPr>
              <a:t> Medicare Patients through Machine Learning</a:t>
            </a:r>
            <a:endParaRPr sz="30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4000" b="1" spc="-292" dirty="0">
                <a:solidFill>
                  <a:srgbClr val="1F3863"/>
                </a:solidFill>
                <a:latin typeface="Arial"/>
                <a:cs typeface="Arial"/>
              </a:rPr>
              <a:t>Introduction</a:t>
            </a:r>
            <a:endParaRPr sz="4000" dirty="0">
              <a:latin typeface="Arial"/>
              <a:cs typeface="Arial"/>
            </a:endParaRPr>
          </a:p>
        </p:txBody>
      </p:sp>
      <p:sp>
        <p:nvSpPr>
          <p:cNvPr id="10" name="object 10"/>
          <p:cNvSpPr txBox="1"/>
          <p:nvPr/>
        </p:nvSpPr>
        <p:spPr>
          <a:xfrm>
            <a:off x="571500" y="2363901"/>
            <a:ext cx="11353800" cy="3730536"/>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Medicare patents consume significant healthcare resources 6-12 months before they die</a:t>
            </a:r>
          </a:p>
          <a:p>
            <a:pPr marL="298450" indent="-285750">
              <a:spcBef>
                <a:spcPts val="600"/>
              </a:spcBef>
              <a:spcAft>
                <a:spcPts val="600"/>
              </a:spcAft>
              <a:buFont typeface="Wingdings" panose="05000000000000000000" pitchFamily="2" charset="2"/>
              <a:buChar char="v"/>
            </a:pPr>
            <a:r>
              <a:rPr lang="en-US" sz="2000" spc="-2" dirty="0">
                <a:solidFill>
                  <a:srgbClr val="212121"/>
                </a:solidFill>
                <a:latin typeface="Arial"/>
                <a:cs typeface="Arial"/>
              </a:rPr>
              <a:t>Estimates</a:t>
            </a:r>
            <a:r>
              <a:rPr lang="en-US" sz="2000" spc="-2" baseline="30000" dirty="0">
                <a:solidFill>
                  <a:srgbClr val="212121"/>
                </a:solidFill>
                <a:latin typeface="Arial"/>
                <a:cs typeface="Arial"/>
              </a:rPr>
              <a:t>1</a:t>
            </a:r>
            <a:r>
              <a:rPr lang="en-US" sz="2000" spc="-2" dirty="0">
                <a:solidFill>
                  <a:srgbClr val="212121"/>
                </a:solidFill>
                <a:latin typeface="Arial"/>
                <a:cs typeface="Arial"/>
              </a:rPr>
              <a:t> of cost range from 21% of Medicare expense in a year due to those who died in that year; another estimate is found to be average cost per decedent of $34,500 or about 3.5 times cost of average Medicare enrollee </a:t>
            </a:r>
          </a:p>
          <a:p>
            <a:pPr marL="298450" indent="-285750">
              <a:spcBef>
                <a:spcPts val="600"/>
              </a:spcBef>
              <a:spcAft>
                <a:spcPts val="600"/>
              </a:spcAft>
              <a:buFont typeface="Wingdings" panose="05000000000000000000" pitchFamily="2" charset="2"/>
              <a:buChar char="v"/>
            </a:pPr>
            <a:r>
              <a:rPr lang="en-US" sz="2000" spc="-2" dirty="0">
                <a:solidFill>
                  <a:srgbClr val="212121"/>
                </a:solidFill>
                <a:latin typeface="Arial"/>
                <a:cs typeface="Arial"/>
              </a:rPr>
              <a:t>Patients identified via predictive models can be targeted for palliative care at a considerably fewer resources.  This approach also improves the quality of life in the few remaining months for the decedents before they expire</a:t>
            </a:r>
          </a:p>
          <a:p>
            <a:pPr marL="298450" indent="-285750">
              <a:spcBef>
                <a:spcPts val="600"/>
              </a:spcBef>
              <a:spcAft>
                <a:spcPts val="600"/>
              </a:spcAft>
              <a:buFont typeface="Wingdings" panose="05000000000000000000" pitchFamily="2" charset="2"/>
              <a:buChar char="v"/>
            </a:pPr>
            <a:r>
              <a:rPr lang="en-US" sz="2000" spc="-2" dirty="0">
                <a:solidFill>
                  <a:srgbClr val="212121"/>
                </a:solidFill>
                <a:latin typeface="Arial"/>
                <a:cs typeface="Arial"/>
              </a:rPr>
              <a:t>Hospice care in the United States is an important component of care provided to Medicare patients and this can play a significant role in reducing overall cost of Medicare population.</a:t>
            </a: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12700">
              <a:spcBef>
                <a:spcPts val="600"/>
              </a:spcBef>
              <a:spcAft>
                <a:spcPts val="600"/>
              </a:spcAft>
            </a:pPr>
            <a:r>
              <a:rPr lang="en-US" sz="1200" spc="-2" dirty="0">
                <a:solidFill>
                  <a:srgbClr val="212121"/>
                </a:solidFill>
                <a:latin typeface="Arial"/>
                <a:cs typeface="Arial"/>
              </a:rPr>
              <a:t>1. Duncan I Ahmed T Dove H Maxwell T “Medicare Cost at End-of-Life” AJHP 2019 </a:t>
            </a:r>
          </a:p>
          <a:p>
            <a:pPr marL="12700">
              <a:spcBef>
                <a:spcPts val="600"/>
              </a:spcBef>
              <a:spcAft>
                <a:spcPts val="600"/>
              </a:spcAft>
            </a:pPr>
            <a:endParaRPr sz="2000" dirty="0">
              <a:latin typeface="Arial"/>
              <a:cs typeface="Arial"/>
            </a:endParaRPr>
          </a:p>
        </p:txBody>
      </p:sp>
      <p:sp>
        <p:nvSpPr>
          <p:cNvPr id="15" name="TextBox 14">
            <a:extLst>
              <a:ext uri="{FF2B5EF4-FFF2-40B4-BE49-F238E27FC236}">
                <a16:creationId xmlns:a16="http://schemas.microsoft.com/office/drawing/2014/main" id="{796F42E3-AA5A-4768-A9AD-9F38B0ADA314}"/>
              </a:ext>
            </a:extLst>
          </p:cNvPr>
          <p:cNvSpPr txBox="1"/>
          <p:nvPr/>
        </p:nvSpPr>
        <p:spPr>
          <a:xfrm>
            <a:off x="11658600" y="6488668"/>
            <a:ext cx="457200" cy="369332"/>
          </a:xfrm>
          <a:prstGeom prst="rect">
            <a:avLst/>
          </a:prstGeom>
          <a:noFill/>
        </p:spPr>
        <p:txBody>
          <a:bodyPr wrap="square" rtlCol="0">
            <a:spAutoFit/>
          </a:bodyPr>
          <a:lstStyle/>
          <a:p>
            <a:fld id="{9B25731C-4D95-4500-8F4F-70FEDC33339F}"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Types of Predictive Models</a:t>
            </a:r>
            <a:endParaRPr sz="3000" dirty="0">
              <a:latin typeface="Arial"/>
              <a:cs typeface="Arial"/>
            </a:endParaRPr>
          </a:p>
        </p:txBody>
      </p:sp>
      <p:sp>
        <p:nvSpPr>
          <p:cNvPr id="10" name="object 10"/>
          <p:cNvSpPr txBox="1"/>
          <p:nvPr/>
        </p:nvSpPr>
        <p:spPr>
          <a:xfrm>
            <a:off x="650798" y="2298191"/>
            <a:ext cx="10890403" cy="3425737"/>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Rules-based Models – these are mostly created using clinical or disease-state characteristics of the patients, say in different broad categories like Severe Risk, Moderate Risk and Low Risk. Although important as a method for decision based on patient risk, it lacks the ranking feature of which patients are at most risk to die. Lack of such ranking lends it to ineffective interventions to manage such patients</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Parametric Models – various statistical models like GLM and Logistic regression have the capability to handle discrete dependent variables and estimate probability of events with parameters. Such models can be estimated once and parameters can be used multiple times and periods to quantify probability of an event such as death. </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Machine Learning Models – more will be discussed over the next sections. They involve training the data repeatedly to develop algorithms and publish results.  </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12700">
              <a:spcBef>
                <a:spcPts val="600"/>
              </a:spcBef>
              <a:spcAft>
                <a:spcPts val="1200"/>
              </a:spcAft>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sz="2000" dirty="0">
              <a:latin typeface="Arial"/>
              <a:cs typeface="Arial"/>
            </a:endParaRPr>
          </a:p>
        </p:txBody>
      </p:sp>
      <p:sp>
        <p:nvSpPr>
          <p:cNvPr id="5" name="TextBox 4">
            <a:extLst>
              <a:ext uri="{FF2B5EF4-FFF2-40B4-BE49-F238E27FC236}">
                <a16:creationId xmlns:a16="http://schemas.microsoft.com/office/drawing/2014/main" id="{786AC2EC-07D1-4ECB-BEB4-26627A0AB27D}"/>
              </a:ext>
            </a:extLst>
          </p:cNvPr>
          <p:cNvSpPr txBox="1"/>
          <p:nvPr/>
        </p:nvSpPr>
        <p:spPr>
          <a:xfrm>
            <a:off x="11658600" y="6484969"/>
            <a:ext cx="457200" cy="369332"/>
          </a:xfrm>
          <a:prstGeom prst="rect">
            <a:avLst/>
          </a:prstGeom>
          <a:noFill/>
        </p:spPr>
        <p:txBody>
          <a:bodyPr wrap="square" rtlCol="0">
            <a:spAutoFit/>
          </a:bodyPr>
          <a:lstStyle/>
          <a:p>
            <a:fld id="{9B25731C-4D95-4500-8F4F-70FEDC33339F}" type="slidenum">
              <a:rPr lang="en-US" smtClean="0"/>
              <a:t>3</a:t>
            </a:fld>
            <a:endParaRPr lang="en-US" dirty="0"/>
          </a:p>
        </p:txBody>
      </p:sp>
    </p:spTree>
    <p:extLst>
      <p:ext uri="{BB962C8B-B14F-4D97-AF65-F5344CB8AC3E}">
        <p14:creationId xmlns:p14="http://schemas.microsoft.com/office/powerpoint/2010/main" val="602331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ML Model – Decision Tree</a:t>
            </a:r>
            <a:endParaRPr sz="3000" dirty="0">
              <a:latin typeface="Arial"/>
              <a:cs typeface="Arial"/>
            </a:endParaRPr>
          </a:p>
        </p:txBody>
      </p:sp>
      <p:sp>
        <p:nvSpPr>
          <p:cNvPr id="10" name="object 10"/>
          <p:cNvSpPr txBox="1"/>
          <p:nvPr/>
        </p:nvSpPr>
        <p:spPr>
          <a:xfrm>
            <a:off x="615797" y="2263353"/>
            <a:ext cx="10738003" cy="1520737"/>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This approach is non-parametric</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Process starts with splitting choices progressively</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Outcome for each node is calculated by using expected value formula using the probability of a split multiplied by the number of events</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sz="2000" dirty="0">
              <a:latin typeface="Arial"/>
              <a:cs typeface="Arial"/>
            </a:endParaRPr>
          </a:p>
        </p:txBody>
      </p:sp>
      <p:pic>
        <p:nvPicPr>
          <p:cNvPr id="2" name="Picture 1">
            <a:extLst>
              <a:ext uri="{FF2B5EF4-FFF2-40B4-BE49-F238E27FC236}">
                <a16:creationId xmlns:a16="http://schemas.microsoft.com/office/drawing/2014/main" id="{4D66F303-906D-475F-8713-7C28E8822D17}"/>
              </a:ext>
            </a:extLst>
          </p:cNvPr>
          <p:cNvPicPr>
            <a:picLocks noChangeAspect="1"/>
          </p:cNvPicPr>
          <p:nvPr/>
        </p:nvPicPr>
        <p:blipFill>
          <a:blip r:embed="rId3"/>
          <a:stretch>
            <a:fillRect/>
          </a:stretch>
        </p:blipFill>
        <p:spPr>
          <a:xfrm>
            <a:off x="3124200" y="4147066"/>
            <a:ext cx="5719985" cy="2438400"/>
          </a:xfrm>
          <a:prstGeom prst="rect">
            <a:avLst/>
          </a:prstGeom>
          <a:ln w="15875">
            <a:solidFill>
              <a:schemeClr val="accent1"/>
            </a:solidFill>
          </a:ln>
        </p:spPr>
      </p:pic>
      <p:sp>
        <p:nvSpPr>
          <p:cNvPr id="3" name="TextBox 2">
            <a:extLst>
              <a:ext uri="{FF2B5EF4-FFF2-40B4-BE49-F238E27FC236}">
                <a16:creationId xmlns:a16="http://schemas.microsoft.com/office/drawing/2014/main" id="{78B1E679-8B89-45AF-A3D9-F266ECAB3310}"/>
              </a:ext>
            </a:extLst>
          </p:cNvPr>
          <p:cNvSpPr txBox="1"/>
          <p:nvPr/>
        </p:nvSpPr>
        <p:spPr>
          <a:xfrm>
            <a:off x="533400" y="6400800"/>
            <a:ext cx="457200" cy="369332"/>
          </a:xfrm>
          <a:prstGeom prst="rect">
            <a:avLst/>
          </a:prstGeom>
          <a:noFill/>
        </p:spPr>
        <p:txBody>
          <a:bodyPr wrap="square" rtlCol="0">
            <a:spAutoFit/>
          </a:bodyPr>
          <a:lstStyle/>
          <a:p>
            <a:fld id="{B6F4207C-A2EC-4662-AE5E-1CFBAE5AAC4A}" type="slidenum">
              <a:rPr lang="en-US" smtClean="0"/>
              <a:t>4</a:t>
            </a:fld>
            <a:endParaRPr lang="en-US" dirty="0"/>
          </a:p>
        </p:txBody>
      </p:sp>
    </p:spTree>
    <p:extLst>
      <p:ext uri="{BB962C8B-B14F-4D97-AF65-F5344CB8AC3E}">
        <p14:creationId xmlns:p14="http://schemas.microsoft.com/office/powerpoint/2010/main" val="559911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ML Model – Random Forest, Random Tree</a:t>
            </a:r>
            <a:endParaRPr sz="3000" dirty="0">
              <a:latin typeface="Arial"/>
              <a:cs typeface="Arial"/>
            </a:endParaRPr>
          </a:p>
        </p:txBody>
      </p:sp>
      <p:sp>
        <p:nvSpPr>
          <p:cNvPr id="10" name="object 10"/>
          <p:cNvSpPr txBox="1"/>
          <p:nvPr/>
        </p:nvSpPr>
        <p:spPr>
          <a:xfrm>
            <a:off x="615797" y="1908263"/>
            <a:ext cx="11119003" cy="1520737"/>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This approach is an extension of decision tree in multiple forms</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Process generates n-trees from one tree</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Outcome is an average of various trees, resulting in lower variance and better predictions of the target outcomes</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Random Tree is almost like Random Forest but it selects attributes from a subset of trees instead of using all the trees</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sz="2000" dirty="0">
              <a:latin typeface="Arial"/>
              <a:cs typeface="Arial"/>
            </a:endParaRPr>
          </a:p>
        </p:txBody>
      </p:sp>
      <p:pic>
        <p:nvPicPr>
          <p:cNvPr id="3" name="Picture 2">
            <a:extLst>
              <a:ext uri="{FF2B5EF4-FFF2-40B4-BE49-F238E27FC236}">
                <a16:creationId xmlns:a16="http://schemas.microsoft.com/office/drawing/2014/main" id="{77107F91-84A0-4866-9CC8-314CF323598B}"/>
              </a:ext>
            </a:extLst>
          </p:cNvPr>
          <p:cNvPicPr>
            <a:picLocks noChangeAspect="1"/>
          </p:cNvPicPr>
          <p:nvPr/>
        </p:nvPicPr>
        <p:blipFill>
          <a:blip r:embed="rId3"/>
          <a:stretch>
            <a:fillRect/>
          </a:stretch>
        </p:blipFill>
        <p:spPr>
          <a:xfrm>
            <a:off x="6175298" y="4233407"/>
            <a:ext cx="4137272" cy="2574303"/>
          </a:xfrm>
          <a:prstGeom prst="rect">
            <a:avLst/>
          </a:prstGeom>
          <a:ln w="15875">
            <a:solidFill>
              <a:schemeClr val="accent1"/>
            </a:solidFill>
          </a:ln>
        </p:spPr>
      </p:pic>
      <p:sp>
        <p:nvSpPr>
          <p:cNvPr id="4" name="TextBox 3">
            <a:extLst>
              <a:ext uri="{FF2B5EF4-FFF2-40B4-BE49-F238E27FC236}">
                <a16:creationId xmlns:a16="http://schemas.microsoft.com/office/drawing/2014/main" id="{D58DF5F9-D52D-407C-9B1A-76E30705ADD0}"/>
              </a:ext>
            </a:extLst>
          </p:cNvPr>
          <p:cNvSpPr txBox="1"/>
          <p:nvPr/>
        </p:nvSpPr>
        <p:spPr>
          <a:xfrm>
            <a:off x="11734800" y="6488668"/>
            <a:ext cx="374803" cy="369332"/>
          </a:xfrm>
          <a:prstGeom prst="rect">
            <a:avLst/>
          </a:prstGeom>
          <a:noFill/>
        </p:spPr>
        <p:txBody>
          <a:bodyPr wrap="square" rtlCol="0">
            <a:spAutoFit/>
          </a:bodyPr>
          <a:lstStyle/>
          <a:p>
            <a:fld id="{376C848E-42D9-486A-A1AA-B989F9E99A8E}" type="slidenum">
              <a:rPr lang="en-US" smtClean="0"/>
              <a:t>5</a:t>
            </a:fld>
            <a:endParaRPr lang="en-US" dirty="0"/>
          </a:p>
        </p:txBody>
      </p:sp>
    </p:spTree>
    <p:extLst>
      <p:ext uri="{BB962C8B-B14F-4D97-AF65-F5344CB8AC3E}">
        <p14:creationId xmlns:p14="http://schemas.microsoft.com/office/powerpoint/2010/main" val="2439115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ML Model – Gradient Boosted Trees</a:t>
            </a:r>
            <a:endParaRPr sz="3000" dirty="0">
              <a:latin typeface="Arial"/>
              <a:cs typeface="Arial"/>
            </a:endParaRPr>
          </a:p>
        </p:txBody>
      </p:sp>
      <p:sp>
        <p:nvSpPr>
          <p:cNvPr id="10" name="object 10"/>
          <p:cNvSpPr txBox="1"/>
          <p:nvPr/>
        </p:nvSpPr>
        <p:spPr>
          <a:xfrm>
            <a:off x="615797" y="1908263"/>
            <a:ext cx="11042803" cy="1520737"/>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This approach is an extension of decision tree</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Each successive tree in this model improves prediction</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Outcome is achieved when the residual noises are minimized</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sz="2000" dirty="0">
              <a:latin typeface="Arial"/>
              <a:cs typeface="Arial"/>
            </a:endParaRPr>
          </a:p>
        </p:txBody>
      </p:sp>
      <p:pic>
        <p:nvPicPr>
          <p:cNvPr id="2" name="Picture 1">
            <a:extLst>
              <a:ext uri="{FF2B5EF4-FFF2-40B4-BE49-F238E27FC236}">
                <a16:creationId xmlns:a16="http://schemas.microsoft.com/office/drawing/2014/main" id="{6E1F6878-FE1F-429A-B861-1CB8963820BA}"/>
              </a:ext>
            </a:extLst>
          </p:cNvPr>
          <p:cNvPicPr>
            <a:picLocks noChangeAspect="1"/>
          </p:cNvPicPr>
          <p:nvPr/>
        </p:nvPicPr>
        <p:blipFill>
          <a:blip r:embed="rId3"/>
          <a:stretch>
            <a:fillRect/>
          </a:stretch>
        </p:blipFill>
        <p:spPr>
          <a:xfrm>
            <a:off x="3806121" y="3225712"/>
            <a:ext cx="5325481" cy="1885950"/>
          </a:xfrm>
          <a:prstGeom prst="rect">
            <a:avLst/>
          </a:prstGeom>
        </p:spPr>
      </p:pic>
      <p:pic>
        <p:nvPicPr>
          <p:cNvPr id="4" name="Picture 3">
            <a:extLst>
              <a:ext uri="{FF2B5EF4-FFF2-40B4-BE49-F238E27FC236}">
                <a16:creationId xmlns:a16="http://schemas.microsoft.com/office/drawing/2014/main" id="{14D633EF-7864-48C8-A8B5-CDFB846AB374}"/>
              </a:ext>
            </a:extLst>
          </p:cNvPr>
          <p:cNvPicPr>
            <a:picLocks noChangeAspect="1"/>
          </p:cNvPicPr>
          <p:nvPr/>
        </p:nvPicPr>
        <p:blipFill>
          <a:blip r:embed="rId4"/>
          <a:stretch>
            <a:fillRect/>
          </a:stretch>
        </p:blipFill>
        <p:spPr>
          <a:xfrm>
            <a:off x="3916162" y="5111662"/>
            <a:ext cx="5105400" cy="1752600"/>
          </a:xfrm>
          <a:prstGeom prst="rect">
            <a:avLst/>
          </a:prstGeom>
        </p:spPr>
      </p:pic>
      <p:sp>
        <p:nvSpPr>
          <p:cNvPr id="3" name="TextBox 2">
            <a:extLst>
              <a:ext uri="{FF2B5EF4-FFF2-40B4-BE49-F238E27FC236}">
                <a16:creationId xmlns:a16="http://schemas.microsoft.com/office/drawing/2014/main" id="{2B57E93C-A473-4BAC-B83A-1B18544AC0F0}"/>
              </a:ext>
            </a:extLst>
          </p:cNvPr>
          <p:cNvSpPr txBox="1"/>
          <p:nvPr/>
        </p:nvSpPr>
        <p:spPr>
          <a:xfrm>
            <a:off x="11658600" y="6488668"/>
            <a:ext cx="381000" cy="369332"/>
          </a:xfrm>
          <a:prstGeom prst="rect">
            <a:avLst/>
          </a:prstGeom>
          <a:noFill/>
        </p:spPr>
        <p:txBody>
          <a:bodyPr wrap="square" rtlCol="0">
            <a:spAutoFit/>
          </a:bodyPr>
          <a:lstStyle/>
          <a:p>
            <a:fld id="{9B25731C-4D95-4500-8F4F-70FEDC33339F}" type="slidenum">
              <a:rPr lang="en-US" smtClean="0"/>
              <a:t>6</a:t>
            </a:fld>
            <a:endParaRPr lang="en-US" dirty="0"/>
          </a:p>
        </p:txBody>
      </p:sp>
    </p:spTree>
    <p:extLst>
      <p:ext uri="{BB962C8B-B14F-4D97-AF65-F5344CB8AC3E}">
        <p14:creationId xmlns:p14="http://schemas.microsoft.com/office/powerpoint/2010/main" val="1545556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ML Model – Naïve Bayes</a:t>
            </a:r>
            <a:endParaRPr sz="3000" dirty="0">
              <a:latin typeface="Arial"/>
              <a:cs typeface="Arial"/>
            </a:endParaRPr>
          </a:p>
        </p:txBody>
      </p:sp>
      <p:sp>
        <p:nvSpPr>
          <p:cNvPr id="10" name="object 10"/>
          <p:cNvSpPr txBox="1"/>
          <p:nvPr/>
        </p:nvSpPr>
        <p:spPr>
          <a:xfrm>
            <a:off x="615797" y="2298191"/>
            <a:ext cx="11195203" cy="1520737"/>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panose="020B0604020202020204" pitchFamily="34" charset="0"/>
                <a:cs typeface="Arial" panose="020B0604020202020204" pitchFamily="34" charset="0"/>
              </a:rPr>
              <a:t>This approach borrows from Bayes’ Rule</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panose="020B0604020202020204" pitchFamily="34" charset="0"/>
                <a:cs typeface="Arial" panose="020B0604020202020204" pitchFamily="34" charset="0"/>
              </a:rPr>
              <a:t>Technique estimates probability of each outcome given a priori knowledge of certain events preceding it</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panose="020B0604020202020204" pitchFamily="34" charset="0"/>
                <a:cs typeface="Arial" panose="020B0604020202020204" pitchFamily="34" charset="0"/>
              </a:rPr>
              <a:t>Expected value is estimated by posterior probabilities of various outcomes</a:t>
            </a:r>
          </a:p>
          <a:p>
            <a:pPr marL="12700">
              <a:spcBef>
                <a:spcPts val="600"/>
              </a:spcBef>
              <a:spcAft>
                <a:spcPts val="1200"/>
              </a:spcAft>
            </a:pPr>
            <a:r>
              <a:rPr lang="en-US" sz="2000" spc="-2" dirty="0">
                <a:solidFill>
                  <a:srgbClr val="212121"/>
                </a:solidFill>
                <a:latin typeface="Arial" panose="020B0604020202020204" pitchFamily="34" charset="0"/>
                <a:cs typeface="Arial" panose="020B0604020202020204" pitchFamily="34" charset="0"/>
              </a:rPr>
              <a:t>                     	</a:t>
            </a:r>
            <a:r>
              <a:rPr lang="en-US" sz="1600" spc="-2" dirty="0">
                <a:solidFill>
                  <a:srgbClr val="212121"/>
                </a:solidFill>
                <a:latin typeface="Arial" panose="020B0604020202020204" pitchFamily="34" charset="0"/>
                <a:cs typeface="Arial" panose="020B0604020202020204" pitchFamily="34" charset="0"/>
              </a:rPr>
              <a:t>P(A|B) = P(A</a:t>
            </a:r>
            <a:r>
              <a:rPr lang="en-US" sz="1600" dirty="0">
                <a:latin typeface="Arial" panose="020B0604020202020204" pitchFamily="34" charset="0"/>
                <a:cs typeface="Arial" panose="020B0604020202020204" pitchFamily="34" charset="0"/>
              </a:rPr>
              <a:t>⋂B) / P(B) = P(A) . P(B|A)/P(B)</a:t>
            </a:r>
          </a:p>
          <a:p>
            <a:pPr marL="12700">
              <a:spcBef>
                <a:spcPts val="600"/>
              </a:spcBef>
              <a:spcAft>
                <a:spcPts val="1200"/>
              </a:spcAft>
            </a:pPr>
            <a:r>
              <a:rPr lang="en-US" sz="1600" spc="-2" dirty="0">
                <a:solidFill>
                  <a:srgbClr val="212121"/>
                </a:solidFill>
                <a:latin typeface="Arial" panose="020B0604020202020204" pitchFamily="34" charset="0"/>
                <a:cs typeface="Arial" panose="020B0604020202020204" pitchFamily="34" charset="0"/>
              </a:rPr>
              <a:t>                       	where:</a:t>
            </a:r>
          </a:p>
          <a:p>
            <a:pPr marL="12700">
              <a:spcBef>
                <a:spcPts val="600"/>
              </a:spcBef>
              <a:spcAft>
                <a:spcPts val="1200"/>
              </a:spcAft>
            </a:pPr>
            <a:r>
              <a:rPr lang="en-US" sz="1600" spc="-2" dirty="0">
                <a:solidFill>
                  <a:srgbClr val="212121"/>
                </a:solidFill>
                <a:latin typeface="Arial" panose="020B0604020202020204" pitchFamily="34" charset="0"/>
                <a:cs typeface="Arial" panose="020B0604020202020204" pitchFamily="34" charset="0"/>
              </a:rPr>
              <a:t>	           	P(A) = The probability of A occurring; P(B) = The probability of B occurring</a:t>
            </a:r>
          </a:p>
          <a:p>
            <a:pPr marL="12700">
              <a:spcBef>
                <a:spcPts val="600"/>
              </a:spcBef>
              <a:spcAft>
                <a:spcPts val="1200"/>
              </a:spcAft>
            </a:pPr>
            <a:r>
              <a:rPr lang="en-US" sz="1600" spc="-2" dirty="0">
                <a:solidFill>
                  <a:srgbClr val="212121"/>
                </a:solidFill>
                <a:latin typeface="Arial" panose="020B0604020202020204" pitchFamily="34" charset="0"/>
                <a:cs typeface="Arial" panose="020B0604020202020204" pitchFamily="34" charset="0"/>
              </a:rPr>
              <a:t>		P(A|B) = The probability of A given B; P(B|A) = The probability of B given A</a:t>
            </a:r>
          </a:p>
          <a:p>
            <a:pPr marL="12700">
              <a:spcBef>
                <a:spcPts val="600"/>
              </a:spcBef>
              <a:spcAft>
                <a:spcPts val="1200"/>
              </a:spcAft>
            </a:pPr>
            <a:r>
              <a:rPr lang="en-US" sz="1600" spc="-2" dirty="0">
                <a:solidFill>
                  <a:srgbClr val="212121"/>
                </a:solidFill>
                <a:latin typeface="Arial" panose="020B0604020202020204" pitchFamily="34" charset="0"/>
                <a:cs typeface="Arial" panose="020B0604020202020204" pitchFamily="34" charset="0"/>
              </a:rPr>
              <a:t>		P(A</a:t>
            </a:r>
            <a:r>
              <a:rPr lang="en-US" sz="1600" dirty="0">
                <a:latin typeface="Arial" panose="020B0604020202020204" pitchFamily="34" charset="0"/>
                <a:cs typeface="Arial" panose="020B0604020202020204" pitchFamily="34" charset="0"/>
              </a:rPr>
              <a:t>⋂B) = The probability of both A and B occurring</a:t>
            </a:r>
            <a:endParaRPr lang="en-US" sz="1600" spc="-2" dirty="0">
              <a:solidFill>
                <a:srgbClr val="212121"/>
              </a:solidFill>
              <a:latin typeface="Arial" panose="020B0604020202020204" pitchFamily="34" charset="0"/>
              <a:cs typeface="Arial" panose="020B0604020202020204" pitchFamily="34" charset="0"/>
            </a:endParaRPr>
          </a:p>
          <a:p>
            <a:pPr marL="12700">
              <a:spcBef>
                <a:spcPts val="600"/>
              </a:spcBef>
              <a:spcAft>
                <a:spcPts val="1200"/>
              </a:spcAft>
            </a:pPr>
            <a:r>
              <a:rPr lang="en-US" sz="1600" spc="-2" dirty="0">
                <a:solidFill>
                  <a:srgbClr val="212121"/>
                </a:solidFill>
                <a:latin typeface="Arial" panose="020B0604020202020204" pitchFamily="34" charset="0"/>
                <a:cs typeface="Arial" panose="020B0604020202020204" pitchFamily="34" charset="0"/>
              </a:rPr>
              <a:t>			</a:t>
            </a:r>
          </a:p>
          <a:p>
            <a:pPr marL="12700">
              <a:spcBef>
                <a:spcPts val="600"/>
              </a:spcBef>
              <a:spcAft>
                <a:spcPts val="1200"/>
              </a:spcAft>
            </a:pPr>
            <a:r>
              <a:rPr lang="en-US" sz="1600" spc="-2" dirty="0">
                <a:solidFill>
                  <a:srgbClr val="212121"/>
                </a:solidFill>
                <a:latin typeface="Arial" panose="020B0604020202020204" pitchFamily="34" charset="0"/>
                <a:cs typeface="Arial" panose="020B0604020202020204" pitchFamily="34" charset="0"/>
              </a:rPr>
              <a:t> </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panose="020B0604020202020204" pitchFamily="34" charset="0"/>
              <a:cs typeface="Arial" panose="020B0604020202020204" pitchFamily="34" charset="0"/>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panose="020B0604020202020204" pitchFamily="34" charset="0"/>
              <a:cs typeface="Arial" panose="020B0604020202020204" pitchFamily="34" charset="0"/>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panose="020B0604020202020204" pitchFamily="34" charset="0"/>
              <a:cs typeface="Arial" panose="020B0604020202020204" pitchFamily="34" charset="0"/>
            </a:endParaRPr>
          </a:p>
          <a:p>
            <a:pPr marL="298450" indent="-285750">
              <a:spcBef>
                <a:spcPts val="600"/>
              </a:spcBef>
              <a:spcAft>
                <a:spcPts val="600"/>
              </a:spcAft>
              <a:buFont typeface="Wingdings" panose="05000000000000000000" pitchFamily="2" charset="2"/>
              <a:buChar char="v"/>
            </a:pPr>
            <a:endParaRPr sz="2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727C18C-0B93-4D9E-95DA-BC84AB7A71C4}"/>
              </a:ext>
            </a:extLst>
          </p:cNvPr>
          <p:cNvSpPr txBox="1"/>
          <p:nvPr/>
        </p:nvSpPr>
        <p:spPr>
          <a:xfrm>
            <a:off x="11658600" y="6493847"/>
            <a:ext cx="381000" cy="369332"/>
          </a:xfrm>
          <a:prstGeom prst="rect">
            <a:avLst/>
          </a:prstGeom>
          <a:noFill/>
        </p:spPr>
        <p:txBody>
          <a:bodyPr wrap="square" rtlCol="0">
            <a:spAutoFit/>
          </a:bodyPr>
          <a:lstStyle/>
          <a:p>
            <a:fld id="{9B25731C-4D95-4500-8F4F-70FEDC33339F}" type="slidenum">
              <a:rPr lang="en-US" smtClean="0"/>
              <a:t>7</a:t>
            </a:fld>
            <a:endParaRPr lang="en-US" dirty="0"/>
          </a:p>
        </p:txBody>
      </p:sp>
    </p:spTree>
    <p:extLst>
      <p:ext uri="{BB962C8B-B14F-4D97-AF65-F5344CB8AC3E}">
        <p14:creationId xmlns:p14="http://schemas.microsoft.com/office/powerpoint/2010/main" val="4192044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ML Model – Neural Net, Deep Learning</a:t>
            </a:r>
            <a:endParaRPr sz="3000" dirty="0">
              <a:latin typeface="Arial"/>
              <a:cs typeface="Arial"/>
            </a:endParaRPr>
          </a:p>
        </p:txBody>
      </p:sp>
      <p:sp>
        <p:nvSpPr>
          <p:cNvPr id="10" name="object 10"/>
          <p:cNvSpPr txBox="1"/>
          <p:nvPr/>
        </p:nvSpPr>
        <p:spPr>
          <a:xfrm>
            <a:off x="615797" y="1908263"/>
            <a:ext cx="11423803" cy="1901737"/>
          </a:xfrm>
          <a:prstGeom prst="rect">
            <a:avLst/>
          </a:prstGeom>
        </p:spPr>
        <p:txBody>
          <a:bodyPr wrap="square" lIns="0" tIns="11049" rIns="0" bIns="0" rtlCol="0">
            <a:noAutofit/>
          </a:bodyPr>
          <a:lstStyle/>
          <a:p>
            <a:pPr marL="298450" indent="-285750">
              <a:spcAft>
                <a:spcPts val="600"/>
              </a:spcAft>
              <a:buFont typeface="Wingdings" panose="05000000000000000000" pitchFamily="2" charset="2"/>
              <a:buChar char="v"/>
            </a:pPr>
            <a:r>
              <a:rPr lang="en-US" sz="2000" spc="-2" dirty="0">
                <a:solidFill>
                  <a:srgbClr val="212121"/>
                </a:solidFill>
                <a:latin typeface="Arial"/>
                <a:cs typeface="Arial"/>
              </a:rPr>
              <a:t>Neural net uses various hidden layers to pass the inputs</a:t>
            </a:r>
          </a:p>
          <a:p>
            <a:pPr marL="298450" indent="-285750">
              <a:spcAft>
                <a:spcPts val="1200"/>
              </a:spcAft>
              <a:buFont typeface="Wingdings" panose="05000000000000000000" pitchFamily="2" charset="2"/>
              <a:buChar char="v"/>
            </a:pPr>
            <a:r>
              <a:rPr lang="en-US" sz="2000" spc="-2" dirty="0">
                <a:solidFill>
                  <a:srgbClr val="212121"/>
                </a:solidFill>
                <a:latin typeface="Arial"/>
                <a:cs typeface="Arial"/>
              </a:rPr>
              <a:t>Hidden layers create weights which is applied to various combination of inputs</a:t>
            </a:r>
          </a:p>
          <a:p>
            <a:pPr marL="298450" indent="-285750">
              <a:spcAft>
                <a:spcPts val="1200"/>
              </a:spcAft>
              <a:buFont typeface="Wingdings" panose="05000000000000000000" pitchFamily="2" charset="2"/>
              <a:buChar char="v"/>
            </a:pPr>
            <a:r>
              <a:rPr lang="en-US" sz="2000" spc="-2" dirty="0">
                <a:solidFill>
                  <a:srgbClr val="212121"/>
                </a:solidFill>
                <a:latin typeface="Arial"/>
                <a:cs typeface="Arial"/>
              </a:rPr>
              <a:t>Expected value is derived when a trained data is passed through the input layers to the hidden nodes transforming to the output layer</a:t>
            </a:r>
          </a:p>
          <a:p>
            <a:pPr marL="298450" indent="-285750">
              <a:spcAft>
                <a:spcPts val="1200"/>
              </a:spcAft>
              <a:buFont typeface="Wingdings" panose="05000000000000000000" pitchFamily="2" charset="2"/>
              <a:buChar char="v"/>
            </a:pPr>
            <a:r>
              <a:rPr lang="en-US" sz="2000" spc="-2" dirty="0">
                <a:solidFill>
                  <a:srgbClr val="212121"/>
                </a:solidFill>
                <a:latin typeface="Arial"/>
                <a:cs typeface="Arial"/>
              </a:rPr>
              <a:t>Deep Learning is based on artificial neural networks but is a more expansive version of it</a:t>
            </a:r>
          </a:p>
          <a:p>
            <a:pPr marL="298450" indent="-285750">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Aft>
                <a:spcPts val="1200"/>
              </a:spcAft>
              <a:buFont typeface="Wingdings" panose="05000000000000000000" pitchFamily="2" charset="2"/>
              <a:buChar char="v"/>
            </a:pPr>
            <a:endParaRPr lang="en-US" sz="2000" spc="-2" dirty="0">
              <a:solidFill>
                <a:srgbClr val="212121"/>
              </a:solidFill>
              <a:latin typeface="Arial"/>
              <a:cs typeface="Arial"/>
            </a:endParaRPr>
          </a:p>
          <a:p>
            <a:pPr marL="12700">
              <a:spcAft>
                <a:spcPts val="1200"/>
              </a:spcAft>
            </a:pPr>
            <a:r>
              <a:rPr lang="en-US" sz="2000" spc="-2" dirty="0">
                <a:solidFill>
                  <a:srgbClr val="212121"/>
                </a:solidFill>
                <a:latin typeface="Arial" panose="020B0604020202020204" pitchFamily="34" charset="0"/>
                <a:cs typeface="Arial" panose="020B0604020202020204" pitchFamily="34" charset="0"/>
              </a:rPr>
              <a:t>			</a:t>
            </a:r>
          </a:p>
          <a:p>
            <a:pPr marL="12700">
              <a:spcAft>
                <a:spcPts val="1200"/>
              </a:spcAft>
            </a:pPr>
            <a:r>
              <a:rPr lang="en-US" sz="2000" spc="-2" dirty="0">
                <a:solidFill>
                  <a:srgbClr val="212121"/>
                </a:solidFill>
                <a:latin typeface="Arial" panose="020B0604020202020204" pitchFamily="34" charset="0"/>
                <a:cs typeface="Arial" panose="020B0604020202020204" pitchFamily="34" charset="0"/>
              </a:rPr>
              <a:t> </a:t>
            </a:r>
          </a:p>
          <a:p>
            <a:pPr marL="298450" indent="-285750">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sz="2000" dirty="0">
              <a:latin typeface="Arial"/>
              <a:cs typeface="Arial"/>
            </a:endParaRPr>
          </a:p>
        </p:txBody>
      </p:sp>
      <p:pic>
        <p:nvPicPr>
          <p:cNvPr id="3" name="Picture 2">
            <a:extLst>
              <a:ext uri="{FF2B5EF4-FFF2-40B4-BE49-F238E27FC236}">
                <a16:creationId xmlns:a16="http://schemas.microsoft.com/office/drawing/2014/main" id="{C51FC93A-B408-46CD-B6FD-8F5832EB6212}"/>
              </a:ext>
            </a:extLst>
          </p:cNvPr>
          <p:cNvPicPr>
            <a:picLocks noChangeAspect="1"/>
          </p:cNvPicPr>
          <p:nvPr/>
        </p:nvPicPr>
        <p:blipFill>
          <a:blip r:embed="rId3"/>
          <a:stretch>
            <a:fillRect/>
          </a:stretch>
        </p:blipFill>
        <p:spPr>
          <a:xfrm>
            <a:off x="4495800" y="4019312"/>
            <a:ext cx="4281616" cy="2750820"/>
          </a:xfrm>
          <a:prstGeom prst="rect">
            <a:avLst/>
          </a:prstGeom>
        </p:spPr>
      </p:pic>
      <p:sp>
        <p:nvSpPr>
          <p:cNvPr id="7" name="TextBox 6">
            <a:extLst>
              <a:ext uri="{FF2B5EF4-FFF2-40B4-BE49-F238E27FC236}">
                <a16:creationId xmlns:a16="http://schemas.microsoft.com/office/drawing/2014/main" id="{9DE27926-58A9-4221-A0E1-33E9D12CF35B}"/>
              </a:ext>
            </a:extLst>
          </p:cNvPr>
          <p:cNvSpPr txBox="1"/>
          <p:nvPr/>
        </p:nvSpPr>
        <p:spPr>
          <a:xfrm>
            <a:off x="11658600" y="6400800"/>
            <a:ext cx="381000" cy="369332"/>
          </a:xfrm>
          <a:prstGeom prst="rect">
            <a:avLst/>
          </a:prstGeom>
          <a:noFill/>
        </p:spPr>
        <p:txBody>
          <a:bodyPr wrap="square" rtlCol="0">
            <a:spAutoFit/>
          </a:bodyPr>
          <a:lstStyle/>
          <a:p>
            <a:fld id="{9B25731C-4D95-4500-8F4F-70FEDC33339F}" type="slidenum">
              <a:rPr lang="en-US" smtClean="0"/>
              <a:t>8</a:t>
            </a:fld>
            <a:endParaRPr lang="en-US" dirty="0"/>
          </a:p>
        </p:txBody>
      </p:sp>
    </p:spTree>
    <p:extLst>
      <p:ext uri="{BB962C8B-B14F-4D97-AF65-F5344CB8AC3E}">
        <p14:creationId xmlns:p14="http://schemas.microsoft.com/office/powerpoint/2010/main" val="2223875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Data for Modeling</a:t>
            </a:r>
            <a:endParaRPr sz="3000" dirty="0">
              <a:latin typeface="Arial"/>
              <a:cs typeface="Arial"/>
            </a:endParaRPr>
          </a:p>
        </p:txBody>
      </p:sp>
      <p:sp>
        <p:nvSpPr>
          <p:cNvPr id="10" name="object 10"/>
          <p:cNvSpPr txBox="1"/>
          <p:nvPr/>
        </p:nvSpPr>
        <p:spPr>
          <a:xfrm>
            <a:off x="387197" y="2209800"/>
            <a:ext cx="10280803" cy="1901737"/>
          </a:xfrm>
          <a:prstGeom prst="rect">
            <a:avLst/>
          </a:prstGeom>
        </p:spPr>
        <p:txBody>
          <a:bodyPr wrap="square" lIns="0" tIns="11049" rIns="0" bIns="0" rtlCol="0">
            <a:noAutofit/>
          </a:bodyPr>
          <a:lstStyle/>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Step 1 - CMS’s Limited Data Set 5% Sample for Years 2015-16</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Step 2 – Reduced sample by selecting certain conditions with higher probability of death</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Step 3 – Stratified Random Sampling @10%</a:t>
            </a:r>
          </a:p>
          <a:p>
            <a:pPr marL="298450" indent="-285750">
              <a:spcBef>
                <a:spcPts val="600"/>
              </a:spcBef>
              <a:spcAft>
                <a:spcPts val="1200"/>
              </a:spcAft>
              <a:buFont typeface="Wingdings" panose="05000000000000000000" pitchFamily="2" charset="2"/>
              <a:buChar char="v"/>
            </a:pPr>
            <a:r>
              <a:rPr lang="en-US" sz="2000" spc="-2" dirty="0">
                <a:solidFill>
                  <a:srgbClr val="212121"/>
                </a:solidFill>
                <a:latin typeface="Arial"/>
                <a:cs typeface="Arial"/>
              </a:rPr>
              <a:t>We chose people who have at least 6-months of data prior to death event or those who survived</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12700">
              <a:spcBef>
                <a:spcPts val="600"/>
              </a:spcBef>
              <a:spcAft>
                <a:spcPts val="1200"/>
              </a:spcAft>
            </a:pPr>
            <a:r>
              <a:rPr lang="en-US" sz="2000" spc="-2" dirty="0">
                <a:solidFill>
                  <a:srgbClr val="212121"/>
                </a:solidFill>
                <a:latin typeface="Arial" panose="020B0604020202020204" pitchFamily="34" charset="0"/>
                <a:cs typeface="Arial" panose="020B0604020202020204" pitchFamily="34" charset="0"/>
              </a:rPr>
              <a:t>			</a:t>
            </a:r>
          </a:p>
          <a:p>
            <a:pPr marL="12700">
              <a:spcBef>
                <a:spcPts val="600"/>
              </a:spcBef>
              <a:spcAft>
                <a:spcPts val="1200"/>
              </a:spcAft>
            </a:pPr>
            <a:r>
              <a:rPr lang="en-US" sz="2000" spc="-2" dirty="0">
                <a:solidFill>
                  <a:srgbClr val="212121"/>
                </a:solidFill>
                <a:latin typeface="Arial" panose="020B0604020202020204" pitchFamily="34" charset="0"/>
                <a:cs typeface="Arial" panose="020B0604020202020204" pitchFamily="34" charset="0"/>
              </a:rPr>
              <a:t> </a:t>
            </a:r>
          </a:p>
          <a:p>
            <a:pPr marL="298450" indent="-285750">
              <a:spcBef>
                <a:spcPts val="600"/>
              </a:spcBef>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spcBef>
                <a:spcPts val="600"/>
              </a:spcBef>
              <a:spcAft>
                <a:spcPts val="600"/>
              </a:spcAft>
              <a:buFont typeface="Wingdings" panose="05000000000000000000" pitchFamily="2" charset="2"/>
              <a:buChar char="v"/>
            </a:pPr>
            <a:endParaRPr sz="2000" dirty="0">
              <a:latin typeface="Arial"/>
              <a:cs typeface="Arial"/>
            </a:endParaRPr>
          </a:p>
        </p:txBody>
      </p:sp>
      <p:pic>
        <p:nvPicPr>
          <p:cNvPr id="2" name="Picture 1">
            <a:extLst>
              <a:ext uri="{FF2B5EF4-FFF2-40B4-BE49-F238E27FC236}">
                <a16:creationId xmlns:a16="http://schemas.microsoft.com/office/drawing/2014/main" id="{A1E23C38-EB10-43EA-91AB-2C2AC1A6E622}"/>
              </a:ext>
            </a:extLst>
          </p:cNvPr>
          <p:cNvPicPr>
            <a:picLocks noChangeAspect="1"/>
          </p:cNvPicPr>
          <p:nvPr/>
        </p:nvPicPr>
        <p:blipFill>
          <a:blip r:embed="rId3"/>
          <a:stretch>
            <a:fillRect/>
          </a:stretch>
        </p:blipFill>
        <p:spPr>
          <a:xfrm>
            <a:off x="932688" y="5016627"/>
            <a:ext cx="9715500" cy="1295400"/>
          </a:xfrm>
          <a:prstGeom prst="rect">
            <a:avLst/>
          </a:prstGeom>
        </p:spPr>
      </p:pic>
      <p:sp>
        <p:nvSpPr>
          <p:cNvPr id="7" name="TextBox 6">
            <a:extLst>
              <a:ext uri="{FF2B5EF4-FFF2-40B4-BE49-F238E27FC236}">
                <a16:creationId xmlns:a16="http://schemas.microsoft.com/office/drawing/2014/main" id="{09691082-AFAF-499F-A231-B48D0157958A}"/>
              </a:ext>
            </a:extLst>
          </p:cNvPr>
          <p:cNvSpPr txBox="1"/>
          <p:nvPr/>
        </p:nvSpPr>
        <p:spPr>
          <a:xfrm>
            <a:off x="11506200" y="6476091"/>
            <a:ext cx="457200" cy="369332"/>
          </a:xfrm>
          <a:prstGeom prst="rect">
            <a:avLst/>
          </a:prstGeom>
          <a:noFill/>
        </p:spPr>
        <p:txBody>
          <a:bodyPr wrap="square" rtlCol="0">
            <a:spAutoFit/>
          </a:bodyPr>
          <a:lstStyle/>
          <a:p>
            <a:fld id="{9B25731C-4D95-4500-8F4F-70FEDC33339F}" type="slidenum">
              <a:rPr lang="en-US" smtClean="0"/>
              <a:t>9</a:t>
            </a:fld>
            <a:endParaRPr lang="en-US" dirty="0"/>
          </a:p>
        </p:txBody>
      </p:sp>
    </p:spTree>
    <p:extLst>
      <p:ext uri="{BB962C8B-B14F-4D97-AF65-F5344CB8AC3E}">
        <p14:creationId xmlns:p14="http://schemas.microsoft.com/office/powerpoint/2010/main" val="1067110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3"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775603"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Data for Modeling – Variables Used in Models</a:t>
            </a:r>
            <a:endParaRPr sz="3000" dirty="0">
              <a:latin typeface="Arial"/>
              <a:cs typeface="Arial"/>
            </a:endParaRPr>
          </a:p>
        </p:txBody>
      </p:sp>
      <p:sp>
        <p:nvSpPr>
          <p:cNvPr id="10" name="object 10"/>
          <p:cNvSpPr txBox="1"/>
          <p:nvPr/>
        </p:nvSpPr>
        <p:spPr>
          <a:xfrm>
            <a:off x="3886200" y="1828800"/>
            <a:ext cx="5410200" cy="4800599"/>
          </a:xfrm>
          <a:prstGeom prst="rect">
            <a:avLst/>
          </a:prstGeom>
          <a:ln>
            <a:solidFill>
              <a:schemeClr val="tx1"/>
            </a:solidFill>
          </a:ln>
        </p:spPr>
        <p:txBody>
          <a:bodyPr wrap="square" lIns="0" tIns="11049" rIns="0" bIns="0" rtlCol="0">
            <a:noAutofit/>
          </a:bodyPr>
          <a:lstStyle/>
          <a:p>
            <a:pPr lvl="0"/>
            <a:r>
              <a:rPr lang="en-US" sz="1400" b="1" dirty="0"/>
              <a:t>  INDEPENDENT VARIABLES</a:t>
            </a:r>
          </a:p>
          <a:p>
            <a:pPr marL="285750" lvl="0" indent="-285750">
              <a:buFont typeface="Wingdings" panose="05000000000000000000" pitchFamily="2" charset="2"/>
              <a:buChar char="v"/>
            </a:pPr>
            <a:r>
              <a:rPr lang="en-US" sz="1400" dirty="0"/>
              <a:t>Age/Sex Bands – 5 bands for male and 5 bands for female </a:t>
            </a:r>
          </a:p>
          <a:p>
            <a:pPr marL="285750" lvl="0" indent="-285750">
              <a:buFont typeface="Wingdings" panose="05000000000000000000" pitchFamily="2" charset="2"/>
              <a:buChar char="v"/>
            </a:pPr>
            <a:r>
              <a:rPr lang="en-US" sz="1400" dirty="0"/>
              <a:t>Race – 6 flags </a:t>
            </a:r>
          </a:p>
          <a:p>
            <a:pPr marL="285750" lvl="0" indent="-285750">
              <a:buFont typeface="Wingdings" panose="05000000000000000000" pitchFamily="2" charset="2"/>
              <a:buChar char="v"/>
            </a:pPr>
            <a:r>
              <a:rPr lang="en-US" sz="1400" dirty="0"/>
              <a:t>Region – 5 flags</a:t>
            </a:r>
          </a:p>
          <a:p>
            <a:pPr marL="285750" lvl="0" indent="-285750">
              <a:buFont typeface="Wingdings" panose="05000000000000000000" pitchFamily="2" charset="2"/>
              <a:buChar char="v"/>
            </a:pPr>
            <a:r>
              <a:rPr lang="en-US" sz="1400" dirty="0"/>
              <a:t>HCC – 79 flags based on CMS Medicare risk grouper</a:t>
            </a:r>
          </a:p>
          <a:p>
            <a:pPr marL="285750" lvl="0" indent="-285750">
              <a:buFont typeface="Wingdings" panose="05000000000000000000" pitchFamily="2" charset="2"/>
              <a:buChar char="v"/>
            </a:pPr>
            <a:r>
              <a:rPr lang="en-US" sz="1400" dirty="0"/>
              <a:t>Additional 5 HCC conditions</a:t>
            </a:r>
            <a:r>
              <a:rPr lang="en-US" sz="1400" baseline="30000" dirty="0"/>
              <a:t>, </a:t>
            </a:r>
            <a:r>
              <a:rPr lang="en-US" sz="1400" dirty="0"/>
              <a:t>15 comorbid conditions</a:t>
            </a:r>
          </a:p>
          <a:p>
            <a:pPr marL="285750" lvl="0" indent="-285750">
              <a:buFont typeface="Wingdings" panose="05000000000000000000" pitchFamily="2" charset="2"/>
              <a:buChar char="v"/>
            </a:pPr>
            <a:r>
              <a:rPr lang="en-US" sz="1400" dirty="0"/>
              <a:t>Additional 24 clinical conditions </a:t>
            </a:r>
          </a:p>
          <a:p>
            <a:pPr marL="285750" lvl="0" indent="-285750">
              <a:buFont typeface="Wingdings" panose="05000000000000000000" pitchFamily="2" charset="2"/>
              <a:buChar char="v"/>
            </a:pPr>
            <a:r>
              <a:rPr lang="en-US" sz="1400" dirty="0"/>
              <a:t>Discharge indicator to Home/Self-care</a:t>
            </a:r>
          </a:p>
          <a:p>
            <a:pPr marL="285750" lvl="0" indent="-285750">
              <a:buFont typeface="Wingdings" panose="05000000000000000000" pitchFamily="2" charset="2"/>
              <a:buChar char="v"/>
            </a:pPr>
            <a:r>
              <a:rPr lang="en-US" sz="1400" dirty="0"/>
              <a:t>Hospital readmission</a:t>
            </a:r>
          </a:p>
          <a:p>
            <a:pPr marL="285750" lvl="0" indent="-285750">
              <a:buFont typeface="Wingdings" panose="05000000000000000000" pitchFamily="2" charset="2"/>
              <a:buChar char="v"/>
            </a:pPr>
            <a:r>
              <a:rPr lang="en-US" sz="1400" dirty="0"/>
              <a:t>ICU before death flag in 30 days, ICU before Hospice admission</a:t>
            </a:r>
          </a:p>
          <a:p>
            <a:pPr marL="285750" lvl="0" indent="-285750">
              <a:buFont typeface="Wingdings" panose="05000000000000000000" pitchFamily="2" charset="2"/>
              <a:buChar char="v"/>
            </a:pPr>
            <a:r>
              <a:rPr lang="en-US" sz="1400" dirty="0" err="1"/>
              <a:t>Charlson</a:t>
            </a:r>
            <a:r>
              <a:rPr lang="en-US" sz="1400" dirty="0"/>
              <a:t> Co-morbidity Index [20]</a:t>
            </a:r>
          </a:p>
          <a:p>
            <a:pPr marL="285750" lvl="0" indent="-285750">
              <a:buFont typeface="Wingdings" panose="05000000000000000000" pitchFamily="2" charset="2"/>
              <a:buChar char="v"/>
            </a:pPr>
            <a:r>
              <a:rPr lang="en-US" sz="1400" dirty="0"/>
              <a:t>Hospice Admission count 3-month and 6-month prior to death</a:t>
            </a:r>
          </a:p>
          <a:p>
            <a:pPr marL="285750" lvl="0" indent="-285750">
              <a:buFont typeface="Wingdings" panose="05000000000000000000" pitchFamily="2" charset="2"/>
              <a:buChar char="v"/>
            </a:pPr>
            <a:r>
              <a:rPr lang="en-US" sz="1400" dirty="0"/>
              <a:t>Inpatient Admission count 3-month and 6-month prior to death</a:t>
            </a:r>
          </a:p>
          <a:p>
            <a:pPr marL="285750" lvl="0" indent="-285750">
              <a:buFont typeface="Wingdings" panose="05000000000000000000" pitchFamily="2" charset="2"/>
              <a:buChar char="v"/>
            </a:pPr>
            <a:r>
              <a:rPr lang="en-US" sz="1400" dirty="0"/>
              <a:t>SNF Admission count 3-month and 6-month prior to death</a:t>
            </a:r>
          </a:p>
          <a:p>
            <a:pPr marL="285750" lvl="0" indent="-285750">
              <a:buFont typeface="Wingdings" panose="05000000000000000000" pitchFamily="2" charset="2"/>
              <a:buChar char="v"/>
            </a:pPr>
            <a:r>
              <a:rPr lang="en-US" sz="1400" dirty="0"/>
              <a:t>Transition of Care count 3-month and 6-month prior to death</a:t>
            </a:r>
          </a:p>
          <a:p>
            <a:pPr marL="285750" lvl="0" indent="-285750">
              <a:buFont typeface="Wingdings" panose="05000000000000000000" pitchFamily="2" charset="2"/>
              <a:buChar char="v"/>
            </a:pPr>
            <a:r>
              <a:rPr lang="en-US" sz="1400" dirty="0"/>
              <a:t>30-day Readmission counts over 6-month prior to death</a:t>
            </a:r>
          </a:p>
          <a:p>
            <a:pPr marL="285750" lvl="0" indent="-285750">
              <a:buFont typeface="Wingdings" panose="05000000000000000000" pitchFamily="2" charset="2"/>
              <a:buChar char="v"/>
            </a:pPr>
            <a:r>
              <a:rPr lang="en-US" sz="1400" dirty="0"/>
              <a:t>ER Visit count 3-month and 6-month prior to death</a:t>
            </a:r>
          </a:p>
          <a:p>
            <a:pPr marL="285750" lvl="0" indent="-285750">
              <a:buFont typeface="Wingdings" panose="05000000000000000000" pitchFamily="2" charset="2"/>
              <a:buChar char="v"/>
            </a:pPr>
            <a:r>
              <a:rPr lang="en-US" sz="1400" dirty="0"/>
              <a:t>ER Trauma Admissions 3-month and 6-month prior to death</a:t>
            </a:r>
          </a:p>
          <a:p>
            <a:pPr marL="285750" lvl="0" indent="-285750">
              <a:buFont typeface="Wingdings" panose="05000000000000000000" pitchFamily="2" charset="2"/>
              <a:buChar char="v"/>
            </a:pPr>
            <a:r>
              <a:rPr lang="en-US" sz="1400" dirty="0"/>
              <a:t>Hospital Admission via ER flag</a:t>
            </a:r>
          </a:p>
          <a:p>
            <a:pPr marL="285750" lvl="0" indent="-285750">
              <a:buFont typeface="Wingdings" panose="05000000000000000000" pitchFamily="2" charset="2"/>
              <a:buChar char="v"/>
            </a:pPr>
            <a:r>
              <a:rPr lang="en-US" sz="1400" dirty="0"/>
              <a:t>Total PMPM of Patient, square root of PMPM and square of PMPM</a:t>
            </a:r>
          </a:p>
          <a:p>
            <a:pPr marL="285750" lvl="0" indent="-285750">
              <a:buFont typeface="Wingdings" panose="05000000000000000000" pitchFamily="2" charset="2"/>
              <a:buChar char="v"/>
            </a:pPr>
            <a:r>
              <a:rPr lang="en-US" sz="1400" dirty="0"/>
              <a:t>Percent cost of patients in last 3-month prior to death</a:t>
            </a:r>
          </a:p>
          <a:p>
            <a:pPr marL="285750" lvl="0" indent="-285750">
              <a:buFont typeface="Wingdings" panose="05000000000000000000" pitchFamily="2" charset="2"/>
              <a:buChar char="v"/>
            </a:pPr>
            <a:r>
              <a:rPr lang="en-US" sz="1400" dirty="0"/>
              <a:t>Homecare DME</a:t>
            </a:r>
          </a:p>
          <a:p>
            <a:pPr marL="298450" indent="-285750">
              <a:lnSpc>
                <a:spcPts val="1739"/>
              </a:lnSpc>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lnSpc>
                <a:spcPts val="1739"/>
              </a:lnSpc>
              <a:spcAft>
                <a:spcPts val="1200"/>
              </a:spcAft>
              <a:buFont typeface="Wingdings" panose="05000000000000000000" pitchFamily="2" charset="2"/>
              <a:buChar char="v"/>
            </a:pPr>
            <a:endParaRPr lang="en-US" sz="2000" spc="-2" dirty="0">
              <a:solidFill>
                <a:srgbClr val="212121"/>
              </a:solidFill>
              <a:latin typeface="Arial"/>
              <a:cs typeface="Arial"/>
            </a:endParaRPr>
          </a:p>
          <a:p>
            <a:pPr marL="12700">
              <a:lnSpc>
                <a:spcPts val="1739"/>
              </a:lnSpc>
              <a:spcAft>
                <a:spcPts val="1200"/>
              </a:spcAft>
            </a:pPr>
            <a:r>
              <a:rPr lang="en-US" sz="2000" spc="-2" dirty="0">
                <a:solidFill>
                  <a:srgbClr val="212121"/>
                </a:solidFill>
                <a:latin typeface="Arial" panose="020B0604020202020204" pitchFamily="34" charset="0"/>
                <a:cs typeface="Arial" panose="020B0604020202020204" pitchFamily="34" charset="0"/>
              </a:rPr>
              <a:t>			</a:t>
            </a:r>
          </a:p>
          <a:p>
            <a:pPr marL="12700">
              <a:lnSpc>
                <a:spcPts val="1739"/>
              </a:lnSpc>
              <a:spcAft>
                <a:spcPts val="1200"/>
              </a:spcAft>
            </a:pPr>
            <a:r>
              <a:rPr lang="en-US" sz="2000" spc="-2" dirty="0">
                <a:solidFill>
                  <a:srgbClr val="212121"/>
                </a:solidFill>
                <a:latin typeface="Arial" panose="020B0604020202020204" pitchFamily="34" charset="0"/>
                <a:cs typeface="Arial" panose="020B0604020202020204" pitchFamily="34" charset="0"/>
              </a:rPr>
              <a:t> </a:t>
            </a:r>
          </a:p>
          <a:p>
            <a:pPr marL="298450" indent="-285750">
              <a:lnSpc>
                <a:spcPts val="1739"/>
              </a:lnSpc>
              <a:spcAft>
                <a:spcPts val="1200"/>
              </a:spcAft>
              <a:buFont typeface="Wingdings" panose="05000000000000000000" pitchFamily="2" charset="2"/>
              <a:buChar char="v"/>
            </a:pPr>
            <a:endParaRPr lang="en-US" sz="2000" spc="-2" dirty="0">
              <a:solidFill>
                <a:srgbClr val="212121"/>
              </a:solidFill>
              <a:latin typeface="Arial"/>
              <a:cs typeface="Arial"/>
            </a:endParaRPr>
          </a:p>
          <a:p>
            <a:pPr marL="298450" indent="-285750">
              <a:lnSpc>
                <a:spcPts val="1739"/>
              </a:lnSpc>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lnSpc>
                <a:spcPts val="1739"/>
              </a:lnSpc>
              <a:spcBef>
                <a:spcPts val="600"/>
              </a:spcBef>
              <a:spcAft>
                <a:spcPts val="600"/>
              </a:spcAft>
              <a:buFont typeface="Wingdings" panose="05000000000000000000" pitchFamily="2" charset="2"/>
              <a:buChar char="v"/>
            </a:pPr>
            <a:endParaRPr lang="en-US" sz="2000" spc="-2" dirty="0">
              <a:solidFill>
                <a:srgbClr val="212121"/>
              </a:solidFill>
              <a:latin typeface="Arial"/>
              <a:cs typeface="Arial"/>
            </a:endParaRPr>
          </a:p>
          <a:p>
            <a:pPr marL="298450" indent="-285750">
              <a:lnSpc>
                <a:spcPts val="1739"/>
              </a:lnSpc>
              <a:spcBef>
                <a:spcPts val="600"/>
              </a:spcBef>
              <a:spcAft>
                <a:spcPts val="600"/>
              </a:spcAft>
              <a:buFont typeface="Wingdings" panose="05000000000000000000" pitchFamily="2" charset="2"/>
              <a:buChar char="v"/>
            </a:pPr>
            <a:endParaRPr sz="2000" dirty="0">
              <a:latin typeface="Arial"/>
              <a:cs typeface="Arial"/>
            </a:endParaRPr>
          </a:p>
        </p:txBody>
      </p:sp>
      <p:sp>
        <p:nvSpPr>
          <p:cNvPr id="8" name="TextBox 7">
            <a:extLst>
              <a:ext uri="{FF2B5EF4-FFF2-40B4-BE49-F238E27FC236}">
                <a16:creationId xmlns:a16="http://schemas.microsoft.com/office/drawing/2014/main" id="{F716E735-F318-4FA6-BB05-DCE0CD75FCDD}"/>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10</a:t>
            </a:fld>
            <a:endParaRPr lang="en-US" dirty="0"/>
          </a:p>
        </p:txBody>
      </p:sp>
      <p:sp>
        <p:nvSpPr>
          <p:cNvPr id="2" name="TextBox 1">
            <a:extLst>
              <a:ext uri="{FF2B5EF4-FFF2-40B4-BE49-F238E27FC236}">
                <a16:creationId xmlns:a16="http://schemas.microsoft.com/office/drawing/2014/main" id="{37FD09C4-FA31-4132-88D9-0731BD2A0B0D}"/>
              </a:ext>
            </a:extLst>
          </p:cNvPr>
          <p:cNvSpPr txBox="1"/>
          <p:nvPr/>
        </p:nvSpPr>
        <p:spPr>
          <a:xfrm>
            <a:off x="762000" y="1828800"/>
            <a:ext cx="2971800" cy="4832092"/>
          </a:xfrm>
          <a:prstGeom prst="rect">
            <a:avLst/>
          </a:prstGeom>
          <a:noFill/>
          <a:ln>
            <a:solidFill>
              <a:schemeClr val="tx1"/>
            </a:solidFill>
          </a:ln>
        </p:spPr>
        <p:txBody>
          <a:bodyPr wrap="square" rtlCol="0">
            <a:spAutoFit/>
          </a:bodyPr>
          <a:lstStyle/>
          <a:p>
            <a:r>
              <a:rPr lang="en-US" sz="1400" b="1" dirty="0"/>
              <a:t>DEPENDENT VARIABLE</a:t>
            </a:r>
          </a:p>
          <a:p>
            <a:pPr marL="285750" indent="-285750">
              <a:buFont typeface="Wingdings" panose="05000000000000000000" pitchFamily="2" charset="2"/>
              <a:buChar char="v"/>
            </a:pPr>
            <a:r>
              <a:rPr lang="en-US" sz="1400" dirty="0"/>
              <a:t>Members who died between Apr-Dec, 2016</a:t>
            </a:r>
          </a:p>
          <a:p>
            <a:pPr marL="285750" indent="-285750">
              <a:buFont typeface="Wingdings" panose="05000000000000000000" pitchFamily="2" charset="2"/>
              <a:buChar char="v"/>
            </a:pPr>
            <a:r>
              <a:rPr lang="en-US" sz="1400" dirty="0"/>
              <a:t>Members who survived during that same period</a:t>
            </a:r>
          </a:p>
          <a:p>
            <a:pPr marL="285750" indent="-285750">
              <a:buFont typeface="Wingdings" panose="05000000000000000000" pitchFamily="2" charset="2"/>
              <a:buChar char="v"/>
            </a:pPr>
            <a:r>
              <a:rPr lang="en-US" sz="1400" dirty="0"/>
              <a:t>Both dead and survived members must have a list of conditions - Septicemia, Sepsis, Systemic Inflammatory Response Syndrome/Shock, Cardio-Respiratory Failure and Shock, Congestive Heart Failure, Specified Heart Arrhythmias (SRA), Chronic Obstructive Pulmonary Disease, Acute Renal Failure, various cancers, patients using anticoagulants, depression, GERD, kidney diseases, malaise, metal, nicotine, orthopedic conditions, pneumonia, CHF % renal and CHF &amp; SRA</a:t>
            </a:r>
          </a:p>
          <a:p>
            <a:pPr marL="285750" indent="-285750">
              <a:buFont typeface="Wingdings" panose="05000000000000000000" pitchFamily="2" charset="2"/>
              <a:buChar char="v"/>
            </a:pPr>
            <a:endParaRPr lang="en-US" sz="1400" b="1" dirty="0"/>
          </a:p>
        </p:txBody>
      </p:sp>
    </p:spTree>
    <p:extLst>
      <p:ext uri="{BB962C8B-B14F-4D97-AF65-F5344CB8AC3E}">
        <p14:creationId xmlns:p14="http://schemas.microsoft.com/office/powerpoint/2010/main" val="342038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Model Performance</a:t>
            </a:r>
            <a:endParaRPr sz="3000" dirty="0">
              <a:latin typeface="Arial"/>
              <a:cs typeface="Arial"/>
            </a:endParaRPr>
          </a:p>
        </p:txBody>
      </p:sp>
      <p:sp>
        <p:nvSpPr>
          <p:cNvPr id="10" name="object 10"/>
          <p:cNvSpPr txBox="1"/>
          <p:nvPr/>
        </p:nvSpPr>
        <p:spPr>
          <a:xfrm>
            <a:off x="853922" y="2438400"/>
            <a:ext cx="10738003" cy="3041474"/>
          </a:xfrm>
          <a:prstGeom prst="rect">
            <a:avLst/>
          </a:prstGeom>
        </p:spPr>
        <p:txBody>
          <a:bodyPr wrap="square" lIns="0" tIns="11049" rIns="0" bIns="0" rtlCol="0">
            <a:noAutofit/>
          </a:bodyPr>
          <a:lstStyle/>
          <a:p>
            <a:pPr marL="285750" lvl="0" indent="-285750">
              <a:spcBef>
                <a:spcPts val="600"/>
              </a:spcBef>
              <a:buFont typeface="Wingdings" panose="05000000000000000000" pitchFamily="2" charset="2"/>
              <a:buChar char="v"/>
            </a:pPr>
            <a:r>
              <a:rPr lang="en-US" sz="2400" dirty="0">
                <a:latin typeface="+mj-lt"/>
              </a:rPr>
              <a:t>Model Performance was measured with 3 metrics</a:t>
            </a:r>
          </a:p>
          <a:p>
            <a:pPr marL="285750" lvl="0" indent="-285750">
              <a:spcBef>
                <a:spcPts val="600"/>
              </a:spcBef>
              <a:buFont typeface="Wingdings" panose="05000000000000000000" pitchFamily="2" charset="2"/>
              <a:buChar char="v"/>
            </a:pPr>
            <a:endParaRPr lang="en-US" sz="2400" dirty="0">
              <a:latin typeface="+mj-lt"/>
            </a:endParaRPr>
          </a:p>
          <a:p>
            <a:pPr lvl="1">
              <a:spcBef>
                <a:spcPts val="600"/>
              </a:spcBef>
            </a:pPr>
            <a:r>
              <a:rPr lang="en-US" sz="2400" dirty="0">
                <a:latin typeface="+mj-lt"/>
              </a:rPr>
              <a:t>Specificity – members who were predicted to survive actually survived</a:t>
            </a:r>
          </a:p>
          <a:p>
            <a:pPr lvl="1">
              <a:spcBef>
                <a:spcPts val="600"/>
              </a:spcBef>
            </a:pPr>
            <a:endParaRPr lang="en-US" sz="2400" dirty="0">
              <a:latin typeface="+mj-lt"/>
            </a:endParaRPr>
          </a:p>
          <a:p>
            <a:pPr lvl="1">
              <a:spcBef>
                <a:spcPts val="600"/>
              </a:spcBef>
            </a:pPr>
            <a:r>
              <a:rPr lang="en-US" sz="2400" dirty="0">
                <a:latin typeface="+mj-lt"/>
              </a:rPr>
              <a:t>Sensitivity – Proportion of members with probabilities exceeding 50% </a:t>
            </a:r>
          </a:p>
          <a:p>
            <a:pPr lvl="1">
              <a:spcBef>
                <a:spcPts val="600"/>
              </a:spcBef>
            </a:pPr>
            <a:endParaRPr lang="en-US" sz="2400" dirty="0">
              <a:latin typeface="+mj-lt"/>
            </a:endParaRPr>
          </a:p>
          <a:p>
            <a:pPr lvl="1">
              <a:spcBef>
                <a:spcPts val="600"/>
              </a:spcBef>
            </a:pPr>
            <a:r>
              <a:rPr lang="en-US" sz="2400" dirty="0">
                <a:latin typeface="+mj-lt"/>
              </a:rPr>
              <a:t>Positive Predictive Probability – this is a measure of the ratio of people predicted to die with p&gt;50% as a proportion of all members</a:t>
            </a:r>
          </a:p>
          <a:p>
            <a:pPr marL="298450" indent="-285750">
              <a:spcBef>
                <a:spcPts val="600"/>
              </a:spcBef>
              <a:spcAft>
                <a:spcPts val="1200"/>
              </a:spcAft>
              <a:buFont typeface="Wingdings" panose="05000000000000000000" pitchFamily="2" charset="2"/>
              <a:buChar char="v"/>
            </a:pPr>
            <a:endParaRPr lang="en-US" sz="2400" spc="-2" dirty="0">
              <a:solidFill>
                <a:srgbClr val="212121"/>
              </a:solidFill>
              <a:latin typeface="+mj-lt"/>
              <a:cs typeface="Arial"/>
            </a:endParaRPr>
          </a:p>
          <a:p>
            <a:pPr marL="298450" indent="-285750">
              <a:spcBef>
                <a:spcPts val="600"/>
              </a:spcBef>
              <a:spcAft>
                <a:spcPts val="1200"/>
              </a:spcAft>
              <a:buFont typeface="Wingdings" panose="05000000000000000000" pitchFamily="2" charset="2"/>
              <a:buChar char="v"/>
            </a:pPr>
            <a:endParaRPr lang="en-US" sz="2400" spc="-2" dirty="0">
              <a:solidFill>
                <a:srgbClr val="212121"/>
              </a:solidFill>
              <a:latin typeface="+mj-lt"/>
              <a:cs typeface="Arial"/>
            </a:endParaRPr>
          </a:p>
          <a:p>
            <a:pPr marL="12700">
              <a:spcBef>
                <a:spcPts val="600"/>
              </a:spcBef>
              <a:spcAft>
                <a:spcPts val="1200"/>
              </a:spcAft>
            </a:pPr>
            <a:r>
              <a:rPr lang="en-US" sz="2400" spc="-2" dirty="0">
                <a:solidFill>
                  <a:srgbClr val="212121"/>
                </a:solidFill>
                <a:latin typeface="+mj-lt"/>
                <a:cs typeface="Arial" panose="020B0604020202020204" pitchFamily="34" charset="0"/>
              </a:rPr>
              <a:t>			</a:t>
            </a:r>
          </a:p>
          <a:p>
            <a:pPr marL="12700">
              <a:spcBef>
                <a:spcPts val="600"/>
              </a:spcBef>
              <a:spcAft>
                <a:spcPts val="1200"/>
              </a:spcAft>
            </a:pPr>
            <a:r>
              <a:rPr lang="en-US" sz="2400" spc="-2" dirty="0">
                <a:solidFill>
                  <a:srgbClr val="212121"/>
                </a:solidFill>
                <a:latin typeface="+mj-lt"/>
                <a:cs typeface="Arial" panose="020B0604020202020204" pitchFamily="34" charset="0"/>
              </a:rPr>
              <a:t> </a:t>
            </a:r>
          </a:p>
          <a:p>
            <a:pPr marL="298450" indent="-285750">
              <a:spcBef>
                <a:spcPts val="600"/>
              </a:spcBef>
              <a:spcAft>
                <a:spcPts val="1200"/>
              </a:spcAft>
              <a:buFont typeface="Wingdings" panose="05000000000000000000" pitchFamily="2" charset="2"/>
              <a:buChar char="v"/>
            </a:pPr>
            <a:endParaRPr lang="en-US" sz="2400" spc="-2" dirty="0">
              <a:solidFill>
                <a:srgbClr val="212121"/>
              </a:solidFill>
              <a:latin typeface="+mj-lt"/>
              <a:cs typeface="Arial"/>
            </a:endParaRPr>
          </a:p>
          <a:p>
            <a:pPr marL="298450" indent="-285750">
              <a:spcBef>
                <a:spcPts val="600"/>
              </a:spcBef>
              <a:spcAft>
                <a:spcPts val="600"/>
              </a:spcAft>
              <a:buFont typeface="Wingdings" panose="05000000000000000000" pitchFamily="2" charset="2"/>
              <a:buChar char="v"/>
            </a:pPr>
            <a:endParaRPr lang="en-US" sz="2400" spc="-2" dirty="0">
              <a:solidFill>
                <a:srgbClr val="212121"/>
              </a:solidFill>
              <a:latin typeface="+mj-lt"/>
              <a:cs typeface="Arial"/>
            </a:endParaRPr>
          </a:p>
          <a:p>
            <a:pPr marL="298450" indent="-285750">
              <a:spcBef>
                <a:spcPts val="600"/>
              </a:spcBef>
              <a:spcAft>
                <a:spcPts val="600"/>
              </a:spcAft>
              <a:buFont typeface="Wingdings" panose="05000000000000000000" pitchFamily="2" charset="2"/>
              <a:buChar char="v"/>
            </a:pPr>
            <a:endParaRPr lang="en-US" sz="2400" spc="-2" dirty="0">
              <a:solidFill>
                <a:srgbClr val="212121"/>
              </a:solidFill>
              <a:latin typeface="+mj-lt"/>
              <a:cs typeface="Arial"/>
            </a:endParaRPr>
          </a:p>
          <a:p>
            <a:pPr marL="298450" indent="-285750">
              <a:spcBef>
                <a:spcPts val="600"/>
              </a:spcBef>
              <a:spcAft>
                <a:spcPts val="600"/>
              </a:spcAft>
              <a:buFont typeface="Wingdings" panose="05000000000000000000" pitchFamily="2" charset="2"/>
              <a:buChar char="v"/>
            </a:pPr>
            <a:endParaRPr sz="2400" dirty="0">
              <a:latin typeface="+mj-lt"/>
              <a:cs typeface="Arial"/>
            </a:endParaRPr>
          </a:p>
        </p:txBody>
      </p:sp>
      <p:sp>
        <p:nvSpPr>
          <p:cNvPr id="8" name="TextBox 7">
            <a:extLst>
              <a:ext uri="{FF2B5EF4-FFF2-40B4-BE49-F238E27FC236}">
                <a16:creationId xmlns:a16="http://schemas.microsoft.com/office/drawing/2014/main" id="{F716E735-F318-4FA6-BB05-DCE0CD75FCDD}"/>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11</a:t>
            </a:fld>
            <a:endParaRPr lang="en-US" dirty="0"/>
          </a:p>
        </p:txBody>
      </p:sp>
    </p:spTree>
    <p:extLst>
      <p:ext uri="{BB962C8B-B14F-4D97-AF65-F5344CB8AC3E}">
        <p14:creationId xmlns:p14="http://schemas.microsoft.com/office/powerpoint/2010/main" val="723733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Model Performance</a:t>
            </a:r>
            <a:endParaRPr sz="3000" dirty="0">
              <a:latin typeface="Arial"/>
              <a:cs typeface="Arial"/>
            </a:endParaRPr>
          </a:p>
        </p:txBody>
      </p:sp>
      <p:sp>
        <p:nvSpPr>
          <p:cNvPr id="10" name="object 10"/>
          <p:cNvSpPr txBox="1"/>
          <p:nvPr/>
        </p:nvSpPr>
        <p:spPr>
          <a:xfrm>
            <a:off x="595822" y="2209800"/>
            <a:ext cx="2279803" cy="1977937"/>
          </a:xfrm>
          <a:prstGeom prst="rect">
            <a:avLst/>
          </a:prstGeom>
        </p:spPr>
        <p:txBody>
          <a:bodyPr wrap="square" lIns="0" tIns="11049" rIns="0" bIns="0" rtlCol="0">
            <a:noAutofit/>
          </a:bodyPr>
          <a:lstStyle/>
          <a:p>
            <a:pPr marL="285750" lvl="0" indent="-285750">
              <a:buFont typeface="Wingdings" panose="05000000000000000000" pitchFamily="2" charset="2"/>
              <a:buChar char="v"/>
            </a:pPr>
            <a:r>
              <a:rPr lang="en-US" sz="1600" dirty="0">
                <a:latin typeface="+mj-lt"/>
              </a:rPr>
              <a:t>Graph shows comparative statistics of various models</a:t>
            </a:r>
          </a:p>
          <a:p>
            <a:pPr marL="285750" lvl="0" indent="-285750">
              <a:buFont typeface="Wingdings" panose="05000000000000000000" pitchFamily="2" charset="2"/>
              <a:buChar char="v"/>
            </a:pPr>
            <a:r>
              <a:rPr lang="en-US" sz="1600" dirty="0">
                <a:latin typeface="+mj-lt"/>
              </a:rPr>
              <a:t>Specificity is pretty high in all models</a:t>
            </a:r>
          </a:p>
          <a:p>
            <a:pPr marL="285750" lvl="0" indent="-285750">
              <a:buFont typeface="Wingdings" panose="05000000000000000000" pitchFamily="2" charset="2"/>
              <a:buChar char="v"/>
            </a:pPr>
            <a:r>
              <a:rPr lang="en-US" sz="1600" dirty="0">
                <a:latin typeface="+mj-lt"/>
              </a:rPr>
              <a:t>Sensitivity varies widely with Random Tree at the lowest level and Naïve Bayes at the highest level</a:t>
            </a:r>
          </a:p>
          <a:p>
            <a:pPr marL="285750" lvl="0" indent="-285750">
              <a:buFont typeface="Wingdings" panose="05000000000000000000" pitchFamily="2" charset="2"/>
              <a:buChar char="v"/>
            </a:pPr>
            <a:r>
              <a:rPr lang="en-US" sz="1600" dirty="0">
                <a:latin typeface="+mj-lt"/>
              </a:rPr>
              <a:t>Accuracy or PPV varies widely too, with the highest at Random Forest followed by Gradient Boosted Tree and Decision Tree.</a:t>
            </a: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sz="1600" dirty="0">
              <a:latin typeface="+mj-lt"/>
              <a:cs typeface="Arial"/>
            </a:endParaRPr>
          </a:p>
        </p:txBody>
      </p:sp>
      <p:sp>
        <p:nvSpPr>
          <p:cNvPr id="8" name="TextBox 7">
            <a:extLst>
              <a:ext uri="{FF2B5EF4-FFF2-40B4-BE49-F238E27FC236}">
                <a16:creationId xmlns:a16="http://schemas.microsoft.com/office/drawing/2014/main" id="{F716E735-F318-4FA6-BB05-DCE0CD75FCDD}"/>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12</a:t>
            </a:fld>
            <a:endParaRPr lang="en-US" dirty="0"/>
          </a:p>
        </p:txBody>
      </p:sp>
      <p:pic>
        <p:nvPicPr>
          <p:cNvPr id="2" name="Picture 1">
            <a:extLst>
              <a:ext uri="{FF2B5EF4-FFF2-40B4-BE49-F238E27FC236}">
                <a16:creationId xmlns:a16="http://schemas.microsoft.com/office/drawing/2014/main" id="{337C4C2C-DB5F-4CE4-8075-0AB59000FC92}"/>
              </a:ext>
            </a:extLst>
          </p:cNvPr>
          <p:cNvPicPr>
            <a:picLocks noChangeAspect="1"/>
          </p:cNvPicPr>
          <p:nvPr/>
        </p:nvPicPr>
        <p:blipFill>
          <a:blip r:embed="rId3"/>
          <a:stretch>
            <a:fillRect/>
          </a:stretch>
        </p:blipFill>
        <p:spPr>
          <a:xfrm>
            <a:off x="3358522" y="2209800"/>
            <a:ext cx="7716012" cy="3716081"/>
          </a:xfrm>
          <a:prstGeom prst="rect">
            <a:avLst/>
          </a:prstGeom>
        </p:spPr>
      </p:pic>
    </p:spTree>
    <p:extLst>
      <p:ext uri="{BB962C8B-B14F-4D97-AF65-F5344CB8AC3E}">
        <p14:creationId xmlns:p14="http://schemas.microsoft.com/office/powerpoint/2010/main" val="1502032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Model Performance</a:t>
            </a:r>
            <a:endParaRPr sz="3000" dirty="0">
              <a:latin typeface="Arial"/>
              <a:cs typeface="Arial"/>
            </a:endParaRPr>
          </a:p>
        </p:txBody>
      </p:sp>
      <p:sp>
        <p:nvSpPr>
          <p:cNvPr id="10" name="object 10"/>
          <p:cNvSpPr txBox="1"/>
          <p:nvPr/>
        </p:nvSpPr>
        <p:spPr>
          <a:xfrm>
            <a:off x="595822" y="2209800"/>
            <a:ext cx="2279803" cy="1977937"/>
          </a:xfrm>
          <a:prstGeom prst="rect">
            <a:avLst/>
          </a:prstGeom>
        </p:spPr>
        <p:txBody>
          <a:bodyPr wrap="square" lIns="0" tIns="11049" rIns="0" bIns="0" rtlCol="0">
            <a:noAutofit/>
          </a:bodyPr>
          <a:lstStyle/>
          <a:p>
            <a:pPr marL="285750" lvl="0" indent="-285750">
              <a:buFont typeface="Wingdings" panose="05000000000000000000" pitchFamily="2" charset="2"/>
              <a:buChar char="v"/>
            </a:pPr>
            <a:r>
              <a:rPr lang="en-US" sz="1600" dirty="0">
                <a:latin typeface="+mj-lt"/>
              </a:rPr>
              <a:t>The table shows the same statistics as was presented on the graph.</a:t>
            </a:r>
          </a:p>
          <a:p>
            <a:pPr marL="285750" lvl="0" indent="-285750">
              <a:buFont typeface="Wingdings" panose="05000000000000000000" pitchFamily="2" charset="2"/>
              <a:buChar char="v"/>
            </a:pPr>
            <a:r>
              <a:rPr lang="en-US" sz="1600" dirty="0">
                <a:latin typeface="+mj-lt"/>
              </a:rPr>
              <a:t>We also calculated percent of cost as represented by the relevant population slices</a:t>
            </a:r>
          </a:p>
          <a:p>
            <a:pPr marL="285750" lvl="0" indent="-285750">
              <a:buFont typeface="Wingdings" panose="05000000000000000000" pitchFamily="2" charset="2"/>
              <a:buChar char="v"/>
            </a:pPr>
            <a:r>
              <a:rPr lang="en-US" sz="1600" dirty="0">
                <a:latin typeface="+mj-lt"/>
              </a:rPr>
              <a:t>Naïve Bayes model’s ability to identify the population with high needs also shows a high percent cost associated with its identified group</a:t>
            </a:r>
          </a:p>
          <a:p>
            <a:pPr marL="285750" lvl="0" indent="-285750">
              <a:buFont typeface="Wingdings" panose="05000000000000000000" pitchFamily="2" charset="2"/>
              <a:buChar char="v"/>
            </a:pPr>
            <a:endParaRPr lang="en-US" sz="1600" dirty="0">
              <a:latin typeface="+mj-lt"/>
            </a:endParaRP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sz="1600" dirty="0">
              <a:latin typeface="+mj-lt"/>
              <a:cs typeface="Arial"/>
            </a:endParaRPr>
          </a:p>
        </p:txBody>
      </p:sp>
      <p:sp>
        <p:nvSpPr>
          <p:cNvPr id="8" name="TextBox 7">
            <a:extLst>
              <a:ext uri="{FF2B5EF4-FFF2-40B4-BE49-F238E27FC236}">
                <a16:creationId xmlns:a16="http://schemas.microsoft.com/office/drawing/2014/main" id="{F716E735-F318-4FA6-BB05-DCE0CD75FCDD}"/>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13</a:t>
            </a:fld>
            <a:endParaRPr lang="en-US" dirty="0"/>
          </a:p>
        </p:txBody>
      </p:sp>
      <p:pic>
        <p:nvPicPr>
          <p:cNvPr id="2" name="Picture 1">
            <a:extLst>
              <a:ext uri="{FF2B5EF4-FFF2-40B4-BE49-F238E27FC236}">
                <a16:creationId xmlns:a16="http://schemas.microsoft.com/office/drawing/2014/main" id="{09F90B24-A630-4F9C-9CC9-5C809E6131B3}"/>
              </a:ext>
            </a:extLst>
          </p:cNvPr>
          <p:cNvPicPr>
            <a:picLocks noChangeAspect="1"/>
          </p:cNvPicPr>
          <p:nvPr/>
        </p:nvPicPr>
        <p:blipFill>
          <a:blip r:embed="rId3"/>
          <a:stretch>
            <a:fillRect/>
          </a:stretch>
        </p:blipFill>
        <p:spPr>
          <a:xfrm>
            <a:off x="3581400" y="2298191"/>
            <a:ext cx="6976756" cy="2578609"/>
          </a:xfrm>
          <a:prstGeom prst="rect">
            <a:avLst/>
          </a:prstGeom>
        </p:spPr>
      </p:pic>
    </p:spTree>
    <p:extLst>
      <p:ext uri="{BB962C8B-B14F-4D97-AF65-F5344CB8AC3E}">
        <p14:creationId xmlns:p14="http://schemas.microsoft.com/office/powerpoint/2010/main" val="1831146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6600731"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Program Development</a:t>
            </a:r>
            <a:endParaRPr sz="3000" dirty="0">
              <a:latin typeface="Arial"/>
              <a:cs typeface="Arial"/>
            </a:endParaRPr>
          </a:p>
        </p:txBody>
      </p:sp>
      <p:sp>
        <p:nvSpPr>
          <p:cNvPr id="10" name="object 10"/>
          <p:cNvSpPr txBox="1"/>
          <p:nvPr/>
        </p:nvSpPr>
        <p:spPr>
          <a:xfrm>
            <a:off x="595822" y="2209800"/>
            <a:ext cx="3000816" cy="1977937"/>
          </a:xfrm>
          <a:prstGeom prst="rect">
            <a:avLst/>
          </a:prstGeom>
        </p:spPr>
        <p:txBody>
          <a:bodyPr wrap="square" lIns="0" tIns="11049" rIns="0" bIns="0" rtlCol="0">
            <a:noAutofit/>
          </a:bodyPr>
          <a:lstStyle/>
          <a:p>
            <a:pPr marL="285750" lvl="0" indent="-285750">
              <a:buFont typeface="Wingdings" panose="05000000000000000000" pitchFamily="2" charset="2"/>
              <a:buChar char="v"/>
            </a:pPr>
            <a:r>
              <a:rPr lang="en-US" sz="1600" dirty="0">
                <a:latin typeface="+mj-lt"/>
              </a:rPr>
              <a:t>Figure shows opportunities of this model in Medicare population</a:t>
            </a:r>
          </a:p>
          <a:p>
            <a:pPr marL="285750" lvl="0" indent="-285750">
              <a:buFont typeface="Wingdings" panose="05000000000000000000" pitchFamily="2" charset="2"/>
              <a:buChar char="v"/>
            </a:pPr>
            <a:r>
              <a:rPr lang="en-US" sz="1600" dirty="0">
                <a:latin typeface="+mj-lt"/>
              </a:rPr>
              <a:t>Based on Medicare expenditure of $829 billion in CY2021, we estimated the potential savings from different models</a:t>
            </a:r>
          </a:p>
          <a:p>
            <a:pPr marL="285750" lvl="0" indent="-285750">
              <a:buFont typeface="Wingdings" panose="05000000000000000000" pitchFamily="2" charset="2"/>
              <a:buChar char="v"/>
            </a:pPr>
            <a:r>
              <a:rPr lang="en-US" sz="1600" dirty="0">
                <a:latin typeface="+mj-lt"/>
              </a:rPr>
              <a:t>Although Naïve Bayes model has an ability to identify largest potential savings, but due to its low PPV we favor Logistics regression or Deep Learning models as a better predictor with lower cost of interventions</a:t>
            </a:r>
          </a:p>
          <a:p>
            <a:pPr marL="285750" lvl="0" indent="-285750">
              <a:buFont typeface="Wingdings" panose="05000000000000000000" pitchFamily="2" charset="2"/>
              <a:buChar char="v"/>
            </a:pPr>
            <a:endParaRPr lang="en-US" sz="1600" dirty="0">
              <a:latin typeface="+mj-lt"/>
            </a:endParaRPr>
          </a:p>
          <a:p>
            <a:pPr marL="285750" lvl="0" indent="-285750">
              <a:buFont typeface="Wingdings" panose="05000000000000000000" pitchFamily="2" charset="2"/>
              <a:buChar char="v"/>
            </a:pPr>
            <a:endParaRPr lang="en-US" sz="1600" dirty="0">
              <a:latin typeface="+mj-lt"/>
            </a:endParaRPr>
          </a:p>
          <a:p>
            <a:pPr marL="285750" lvl="0" indent="-285750">
              <a:buFont typeface="Wingdings" panose="05000000000000000000" pitchFamily="2" charset="2"/>
              <a:buChar char="v"/>
            </a:pPr>
            <a:endParaRPr lang="en-US" sz="1600" dirty="0">
              <a:latin typeface="+mj-lt"/>
            </a:endParaRP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sz="1600" dirty="0">
              <a:latin typeface="+mj-lt"/>
              <a:cs typeface="Arial"/>
            </a:endParaRPr>
          </a:p>
        </p:txBody>
      </p:sp>
      <p:sp>
        <p:nvSpPr>
          <p:cNvPr id="8" name="TextBox 7">
            <a:extLst>
              <a:ext uri="{FF2B5EF4-FFF2-40B4-BE49-F238E27FC236}">
                <a16:creationId xmlns:a16="http://schemas.microsoft.com/office/drawing/2014/main" id="{F716E735-F318-4FA6-BB05-DCE0CD75FCDD}"/>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14</a:t>
            </a:fld>
            <a:endParaRPr lang="en-US" dirty="0"/>
          </a:p>
        </p:txBody>
      </p:sp>
      <p:pic>
        <p:nvPicPr>
          <p:cNvPr id="2" name="Picture 1">
            <a:extLst>
              <a:ext uri="{FF2B5EF4-FFF2-40B4-BE49-F238E27FC236}">
                <a16:creationId xmlns:a16="http://schemas.microsoft.com/office/drawing/2014/main" id="{93833D82-0084-4EB2-B108-B2909F454354}"/>
              </a:ext>
            </a:extLst>
          </p:cNvPr>
          <p:cNvPicPr>
            <a:picLocks noChangeAspect="1"/>
          </p:cNvPicPr>
          <p:nvPr/>
        </p:nvPicPr>
        <p:blipFill>
          <a:blip r:embed="rId3"/>
          <a:stretch>
            <a:fillRect/>
          </a:stretch>
        </p:blipFill>
        <p:spPr>
          <a:xfrm>
            <a:off x="4149089" y="2266379"/>
            <a:ext cx="7490460" cy="3346704"/>
          </a:xfrm>
          <a:prstGeom prst="rect">
            <a:avLst/>
          </a:prstGeom>
        </p:spPr>
      </p:pic>
    </p:spTree>
    <p:extLst>
      <p:ext uri="{BB962C8B-B14F-4D97-AF65-F5344CB8AC3E}">
        <p14:creationId xmlns:p14="http://schemas.microsoft.com/office/powerpoint/2010/main" val="4044003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15797" y="763563"/>
            <a:ext cx="8680603"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Economic Model for Planning EOL Intervention Program</a:t>
            </a:r>
            <a:endParaRPr sz="3000" dirty="0">
              <a:latin typeface="Arial"/>
              <a:cs typeface="Arial"/>
            </a:endParaRPr>
          </a:p>
        </p:txBody>
      </p:sp>
      <p:sp>
        <p:nvSpPr>
          <p:cNvPr id="10" name="object 10"/>
          <p:cNvSpPr txBox="1"/>
          <p:nvPr/>
        </p:nvSpPr>
        <p:spPr>
          <a:xfrm>
            <a:off x="637990" y="1884591"/>
            <a:ext cx="9458509" cy="934810"/>
          </a:xfrm>
          <a:prstGeom prst="rect">
            <a:avLst/>
          </a:prstGeom>
        </p:spPr>
        <p:txBody>
          <a:bodyPr wrap="square" lIns="0" tIns="11049" rIns="0" bIns="0" rtlCol="0">
            <a:noAutofit/>
          </a:bodyPr>
          <a:lstStyle/>
          <a:p>
            <a:pPr marL="285750" lvl="0" indent="-285750">
              <a:buFont typeface="Wingdings" panose="05000000000000000000" pitchFamily="2" charset="2"/>
              <a:buChar char="v"/>
            </a:pPr>
            <a:r>
              <a:rPr lang="en-US" sz="1600" dirty="0">
                <a:latin typeface="+mj-lt"/>
              </a:rPr>
              <a:t>Table shows opportunities of this approach in Medicare population, particularly in estimating ROI</a:t>
            </a:r>
          </a:p>
          <a:p>
            <a:pPr marL="285750" lvl="0" indent="-285750">
              <a:buFont typeface="Wingdings" panose="05000000000000000000" pitchFamily="2" charset="2"/>
              <a:buChar char="v"/>
            </a:pPr>
            <a:r>
              <a:rPr lang="en-US" sz="1600" dirty="0">
                <a:latin typeface="+mj-lt"/>
              </a:rPr>
              <a:t>Table is arranged by deciles of population where actual deaths and expected deaths were estimated from underlying data</a:t>
            </a:r>
          </a:p>
          <a:p>
            <a:pPr marL="285750" lvl="0" indent="-285750">
              <a:buFont typeface="Wingdings" panose="05000000000000000000" pitchFamily="2" charset="2"/>
              <a:buChar char="v"/>
            </a:pPr>
            <a:r>
              <a:rPr lang="en-US" sz="1600" dirty="0">
                <a:latin typeface="+mj-lt"/>
              </a:rPr>
              <a:t>Cost of intervention is estimated by taking into account direct nurses and indirect program cost annually</a:t>
            </a:r>
          </a:p>
          <a:p>
            <a:pPr marL="285750" lvl="0" indent="-285750">
              <a:buFont typeface="Wingdings" panose="05000000000000000000" pitchFamily="2" charset="2"/>
              <a:buChar char="v"/>
            </a:pPr>
            <a:r>
              <a:rPr lang="en-US" sz="1600" dirty="0">
                <a:latin typeface="+mj-lt"/>
              </a:rPr>
              <a:t>Only the highest vigintile has the relevant ROI exceeding 3.3</a:t>
            </a:r>
          </a:p>
          <a:p>
            <a:pPr marL="285750" lvl="0" indent="-285750">
              <a:buFont typeface="Wingdings" panose="05000000000000000000" pitchFamily="2" charset="2"/>
              <a:buChar char="v"/>
            </a:pPr>
            <a:endParaRPr lang="en-US" sz="1600" dirty="0">
              <a:latin typeface="+mj-lt"/>
            </a:endParaRPr>
          </a:p>
          <a:p>
            <a:pPr marL="285750" lvl="0" indent="-285750">
              <a:buFont typeface="Wingdings" panose="05000000000000000000" pitchFamily="2" charset="2"/>
              <a:buChar char="v"/>
            </a:pPr>
            <a:endParaRPr lang="en-US" sz="1600" dirty="0">
              <a:latin typeface="+mj-lt"/>
            </a:endParaRP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12700">
              <a:lnSpc>
                <a:spcPts val="1739"/>
              </a:lnSpc>
              <a:spcAft>
                <a:spcPts val="1200"/>
              </a:spcAft>
            </a:pPr>
            <a:r>
              <a:rPr lang="en-US" sz="1600" spc="-2" dirty="0">
                <a:solidFill>
                  <a:srgbClr val="212121"/>
                </a:solidFill>
                <a:latin typeface="+mj-lt"/>
                <a:cs typeface="Arial" panose="020B0604020202020204" pitchFamily="34" charset="0"/>
              </a:rPr>
              <a:t> </a:t>
            </a:r>
          </a:p>
          <a:p>
            <a:pPr marL="298450" indent="-285750">
              <a:lnSpc>
                <a:spcPts val="1739"/>
              </a:lnSpc>
              <a:spcAft>
                <a:spcPts val="12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lang="en-US" sz="1600" spc="-2" dirty="0">
              <a:solidFill>
                <a:srgbClr val="212121"/>
              </a:solidFill>
              <a:latin typeface="+mj-lt"/>
              <a:cs typeface="Arial"/>
            </a:endParaRPr>
          </a:p>
          <a:p>
            <a:pPr marL="298450" indent="-285750">
              <a:lnSpc>
                <a:spcPts val="1739"/>
              </a:lnSpc>
              <a:spcBef>
                <a:spcPts val="600"/>
              </a:spcBef>
              <a:spcAft>
                <a:spcPts val="600"/>
              </a:spcAft>
              <a:buFont typeface="Wingdings" panose="05000000000000000000" pitchFamily="2" charset="2"/>
              <a:buChar char="v"/>
            </a:pPr>
            <a:endParaRPr sz="1600" dirty="0">
              <a:latin typeface="+mj-lt"/>
              <a:cs typeface="Arial"/>
            </a:endParaRPr>
          </a:p>
        </p:txBody>
      </p:sp>
      <p:sp>
        <p:nvSpPr>
          <p:cNvPr id="8" name="TextBox 7">
            <a:extLst>
              <a:ext uri="{FF2B5EF4-FFF2-40B4-BE49-F238E27FC236}">
                <a16:creationId xmlns:a16="http://schemas.microsoft.com/office/drawing/2014/main" id="{F716E735-F318-4FA6-BB05-DCE0CD75FCDD}"/>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15</a:t>
            </a:fld>
            <a:endParaRPr lang="en-US" dirty="0"/>
          </a:p>
        </p:txBody>
      </p:sp>
      <p:pic>
        <p:nvPicPr>
          <p:cNvPr id="2" name="Picture 1">
            <a:extLst>
              <a:ext uri="{FF2B5EF4-FFF2-40B4-BE49-F238E27FC236}">
                <a16:creationId xmlns:a16="http://schemas.microsoft.com/office/drawing/2014/main" id="{16DFA5F3-504D-44F5-A0BC-D267A06BBA74}"/>
              </a:ext>
            </a:extLst>
          </p:cNvPr>
          <p:cNvPicPr>
            <a:picLocks noChangeAspect="1"/>
          </p:cNvPicPr>
          <p:nvPr/>
        </p:nvPicPr>
        <p:blipFill>
          <a:blip r:embed="rId3"/>
          <a:stretch>
            <a:fillRect/>
          </a:stretch>
        </p:blipFill>
        <p:spPr>
          <a:xfrm>
            <a:off x="1066800" y="3453414"/>
            <a:ext cx="8942413" cy="3097764"/>
          </a:xfrm>
          <a:prstGeom prst="rect">
            <a:avLst/>
          </a:prstGeom>
        </p:spPr>
      </p:pic>
    </p:spTree>
    <p:extLst>
      <p:ext uri="{BB962C8B-B14F-4D97-AF65-F5344CB8AC3E}">
        <p14:creationId xmlns:p14="http://schemas.microsoft.com/office/powerpoint/2010/main" val="1315905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8C048-DB0B-C30B-A9ED-0823A984B247}"/>
            </a:ext>
          </a:extLst>
        </p:cNvPr>
        <p:cNvGrpSpPr/>
        <p:nvPr/>
      </p:nvGrpSpPr>
      <p:grpSpPr>
        <a:xfrm>
          <a:off x="0" y="0"/>
          <a:ext cx="0" cy="0"/>
          <a:chOff x="0" y="0"/>
          <a:chExt cx="0" cy="0"/>
        </a:xfrm>
      </p:grpSpPr>
      <p:sp>
        <p:nvSpPr>
          <p:cNvPr id="14" name="object 14">
            <a:extLst>
              <a:ext uri="{FF2B5EF4-FFF2-40B4-BE49-F238E27FC236}">
                <a16:creationId xmlns:a16="http://schemas.microsoft.com/office/drawing/2014/main" id="{B8657929-7CE4-0D5A-B989-38AECEB964D7}"/>
              </a:ext>
            </a:extLst>
          </p:cNvPr>
          <p:cNvSpPr/>
          <p:nvPr/>
        </p:nvSpPr>
        <p:spPr>
          <a:xfrm>
            <a:off x="9104376" y="536448"/>
            <a:ext cx="3087624" cy="1761743"/>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a:extLst>
              <a:ext uri="{FF2B5EF4-FFF2-40B4-BE49-F238E27FC236}">
                <a16:creationId xmlns:a16="http://schemas.microsoft.com/office/drawing/2014/main" id="{18D0897B-B13F-F27E-BFCB-398A58AFC78D}"/>
              </a:ext>
            </a:extLst>
          </p:cNvPr>
          <p:cNvSpPr txBox="1"/>
          <p:nvPr/>
        </p:nvSpPr>
        <p:spPr>
          <a:xfrm>
            <a:off x="615797" y="763563"/>
            <a:ext cx="8680603" cy="1144701"/>
          </a:xfrm>
          <a:prstGeom prst="rect">
            <a:avLst/>
          </a:prstGeom>
        </p:spPr>
        <p:txBody>
          <a:bodyPr wrap="square" lIns="0" tIns="26638" rIns="0" bIns="0" rtlCol="0">
            <a:noAutofit/>
          </a:bodyPr>
          <a:lstStyle/>
          <a:p>
            <a:pPr marL="12700" marR="76398">
              <a:lnSpc>
                <a:spcPts val="4195"/>
              </a:lnSpc>
            </a:pPr>
            <a:r>
              <a:rPr lang="en-US" sz="3000" b="1" spc="-292" dirty="0">
                <a:solidFill>
                  <a:srgbClr val="1F3863"/>
                </a:solidFill>
                <a:latin typeface="Arial"/>
                <a:cs typeface="Arial"/>
              </a:rPr>
              <a:t>Economic Model for  - Publication</a:t>
            </a:r>
            <a:endParaRPr sz="3000" dirty="0">
              <a:latin typeface="Arial"/>
              <a:cs typeface="Arial"/>
            </a:endParaRPr>
          </a:p>
        </p:txBody>
      </p:sp>
      <p:sp>
        <p:nvSpPr>
          <p:cNvPr id="8" name="TextBox 7">
            <a:extLst>
              <a:ext uri="{FF2B5EF4-FFF2-40B4-BE49-F238E27FC236}">
                <a16:creationId xmlns:a16="http://schemas.microsoft.com/office/drawing/2014/main" id="{990E022A-DC07-B570-A47A-EFB2ED76B843}"/>
              </a:ext>
            </a:extLst>
          </p:cNvPr>
          <p:cNvSpPr txBox="1"/>
          <p:nvPr/>
        </p:nvSpPr>
        <p:spPr>
          <a:xfrm>
            <a:off x="11353800" y="6476091"/>
            <a:ext cx="457200" cy="369332"/>
          </a:xfrm>
          <a:prstGeom prst="rect">
            <a:avLst/>
          </a:prstGeom>
          <a:noFill/>
        </p:spPr>
        <p:txBody>
          <a:bodyPr wrap="square" rtlCol="0">
            <a:spAutoFit/>
          </a:bodyPr>
          <a:lstStyle/>
          <a:p>
            <a:fld id="{9B25731C-4D95-4500-8F4F-70FEDC33339F}" type="slidenum">
              <a:rPr lang="en-US" smtClean="0"/>
              <a:t>16</a:t>
            </a:fld>
            <a:endParaRPr lang="en-US" dirty="0"/>
          </a:p>
        </p:txBody>
      </p:sp>
      <p:pic>
        <p:nvPicPr>
          <p:cNvPr id="3" name="Picture 2">
            <a:extLst>
              <a:ext uri="{FF2B5EF4-FFF2-40B4-BE49-F238E27FC236}">
                <a16:creationId xmlns:a16="http://schemas.microsoft.com/office/drawing/2014/main" id="{63AD5E27-C021-F693-D9B5-B72F5CBC146C}"/>
              </a:ext>
            </a:extLst>
          </p:cNvPr>
          <p:cNvPicPr>
            <a:picLocks noChangeAspect="1"/>
          </p:cNvPicPr>
          <p:nvPr/>
        </p:nvPicPr>
        <p:blipFill>
          <a:blip r:embed="rId3"/>
          <a:stretch>
            <a:fillRect/>
          </a:stretch>
        </p:blipFill>
        <p:spPr>
          <a:xfrm>
            <a:off x="615797" y="1676400"/>
            <a:ext cx="7728347" cy="2057506"/>
          </a:xfrm>
          <a:prstGeom prst="rect">
            <a:avLst/>
          </a:prstGeom>
        </p:spPr>
      </p:pic>
      <p:pic>
        <p:nvPicPr>
          <p:cNvPr id="4" name="Picture 3">
            <a:extLst>
              <a:ext uri="{FF2B5EF4-FFF2-40B4-BE49-F238E27FC236}">
                <a16:creationId xmlns:a16="http://schemas.microsoft.com/office/drawing/2014/main" id="{079E2680-ABFA-F1A9-3BDA-CAB45E952335}"/>
              </a:ext>
            </a:extLst>
          </p:cNvPr>
          <p:cNvPicPr>
            <a:picLocks noChangeAspect="1"/>
          </p:cNvPicPr>
          <p:nvPr/>
        </p:nvPicPr>
        <p:blipFill>
          <a:blip r:embed="rId4"/>
          <a:stretch>
            <a:fillRect/>
          </a:stretch>
        </p:blipFill>
        <p:spPr>
          <a:xfrm>
            <a:off x="7315200" y="2471756"/>
            <a:ext cx="4718292" cy="4349974"/>
          </a:xfrm>
          <a:prstGeom prst="rect">
            <a:avLst/>
          </a:prstGeom>
        </p:spPr>
      </p:pic>
      <p:sp>
        <p:nvSpPr>
          <p:cNvPr id="7" name="TextBox 6">
            <a:extLst>
              <a:ext uri="{FF2B5EF4-FFF2-40B4-BE49-F238E27FC236}">
                <a16:creationId xmlns:a16="http://schemas.microsoft.com/office/drawing/2014/main" id="{5BA1A948-8D67-42A9-93C0-CA21330168CA}"/>
              </a:ext>
            </a:extLst>
          </p:cNvPr>
          <p:cNvSpPr txBox="1"/>
          <p:nvPr/>
        </p:nvSpPr>
        <p:spPr>
          <a:xfrm>
            <a:off x="11506200" y="6477000"/>
            <a:ext cx="457200" cy="369332"/>
          </a:xfrm>
          <a:prstGeom prst="rect">
            <a:avLst/>
          </a:prstGeom>
          <a:noFill/>
        </p:spPr>
        <p:txBody>
          <a:bodyPr wrap="square" rtlCol="0">
            <a:spAutoFit/>
          </a:bodyPr>
          <a:lstStyle/>
          <a:p>
            <a:fld id="{9B25731C-4D95-4500-8F4F-70FEDC33339F}" type="slidenum">
              <a:rPr lang="en-US" smtClean="0"/>
              <a:t>16</a:t>
            </a:fld>
            <a:endParaRPr lang="en-US" dirty="0"/>
          </a:p>
        </p:txBody>
      </p:sp>
    </p:spTree>
    <p:extLst>
      <p:ext uri="{BB962C8B-B14F-4D97-AF65-F5344CB8AC3E}">
        <p14:creationId xmlns:p14="http://schemas.microsoft.com/office/powerpoint/2010/main" val="2718275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1933</TotalTime>
  <Words>1332</Words>
  <Application>Microsoft Office PowerPoint</Application>
  <PresentationFormat>Panorámica</PresentationFormat>
  <Paragraphs>187</Paragraphs>
  <Slides>16</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Tamim Ahmed</dc:creator>
  <cp:lastModifiedBy>Stephania Rodríguez</cp:lastModifiedBy>
  <cp:revision>38</cp:revision>
  <dcterms:modified xsi:type="dcterms:W3CDTF">2024-11-05T15:28:55Z</dcterms:modified>
</cp:coreProperties>
</file>